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</p:sldMasterIdLst>
  <p:notesMasterIdLst>
    <p:notesMasterId r:id="rId38"/>
  </p:notesMasterIdLst>
  <p:handoutMasterIdLst>
    <p:handoutMasterId r:id="rId39"/>
  </p:handoutMasterIdLst>
  <p:sldIdLst>
    <p:sldId id="322" r:id="rId3"/>
    <p:sldId id="297" r:id="rId4"/>
    <p:sldId id="288" r:id="rId5"/>
    <p:sldId id="289" r:id="rId6"/>
    <p:sldId id="296" r:id="rId7"/>
    <p:sldId id="291" r:id="rId8"/>
    <p:sldId id="293" r:id="rId9"/>
    <p:sldId id="294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84" r:id="rId26"/>
    <p:sldId id="295" r:id="rId27"/>
    <p:sldId id="298" r:id="rId28"/>
    <p:sldId id="268" r:id="rId29"/>
    <p:sldId id="301" r:id="rId30"/>
    <p:sldId id="302" r:id="rId31"/>
    <p:sldId id="303" r:id="rId32"/>
    <p:sldId id="304" r:id="rId33"/>
    <p:sldId id="305" r:id="rId34"/>
    <p:sldId id="306" r:id="rId35"/>
    <p:sldId id="299" r:id="rId36"/>
    <p:sldId id="300" r:id="rId3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3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364" autoAdjust="0"/>
  </p:normalViewPr>
  <p:slideViewPr>
    <p:cSldViewPr>
      <p:cViewPr varScale="1">
        <p:scale>
          <a:sx n="54" d="100"/>
          <a:sy n="54" d="100"/>
        </p:scale>
        <p:origin x="36" y="72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fld id="{81867033-959F-4357-8C30-3D7F5BC3CAA2}" type="datetimeFigureOut">
              <a:rPr lang="cs-CZ"/>
              <a:pPr>
                <a:defRPr/>
              </a:pPr>
              <a:t>23.08.2018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BB6455-91A4-42F6-9DCC-4B51C6CBDF7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fld id="{F53EDB01-3155-4B34-A432-F5AAE1BC91E6}" type="datetimeFigureOut">
              <a:rPr lang="cs-CZ"/>
              <a:pPr>
                <a:defRPr/>
              </a:pPr>
              <a:t>23.08.2018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780576-3EB7-4EB8-80A5-314C3CA57C0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80576-3EB7-4EB8-80A5-314C3CA57C0C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49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000" y="4240230"/>
            <a:ext cx="10058400" cy="2209800"/>
          </a:xfrm>
        </p:spPr>
        <p:txBody>
          <a:bodyPr/>
          <a:lstStyle>
            <a:lvl1pPr>
              <a:defRPr i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0" y="6691330"/>
            <a:ext cx="10058400" cy="685800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2887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2301936" y="321183"/>
            <a:ext cx="434887" cy="5149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97C1929-0EF7-440A-AF24-4DE7128FF741}" type="slidenum">
              <a:rPr lang="id-ID" sz="128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‹#›</a:t>
            </a:fld>
            <a:endParaRPr lang="id-ID" sz="128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3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000" y="4240230"/>
            <a:ext cx="10058400" cy="2209800"/>
          </a:xfrm>
        </p:spPr>
        <p:txBody>
          <a:bodyPr/>
          <a:lstStyle>
            <a:lvl1pPr>
              <a:defRPr i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0" y="6691330"/>
            <a:ext cx="10058400" cy="685800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5972514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1244600" y="3594100"/>
            <a:ext cx="16459200" cy="45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Trebuchet MS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4240213"/>
            <a:ext cx="1005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>
                <a:sym typeface="Trebuchet MS Italic" charset="0"/>
              </a:rPr>
              <a:t>Kliknutím lze upravit styl.</a:t>
            </a:r>
            <a:endParaRPr lang="en-US" altLang="cs-CZ">
              <a:sym typeface="Trebuchet MS Italic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6691313"/>
            <a:ext cx="1005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>
                <a:sym typeface="Trebuchet MS Italic" charset="0"/>
              </a:rPr>
              <a:t>Click to edit Master text styles</a:t>
            </a:r>
          </a:p>
        </p:txBody>
      </p:sp>
      <p:sp>
        <p:nvSpPr>
          <p:cNvPr id="1029" name="AutoShape 4"/>
          <p:cNvSpPr>
            <a:spLocks/>
          </p:cNvSpPr>
          <p:nvPr/>
        </p:nvSpPr>
        <p:spPr bwMode="auto">
          <a:xfrm>
            <a:off x="1244600" y="-1257300"/>
            <a:ext cx="14300200" cy="2578100"/>
          </a:xfrm>
          <a:prstGeom prst="roundRect">
            <a:avLst>
              <a:gd name="adj" fmla="val 417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Trebuchet MS" pitchFamily="34" charset="0"/>
            </a:endParaRPr>
          </a:p>
        </p:txBody>
      </p:sp>
      <p:sp>
        <p:nvSpPr>
          <p:cNvPr id="1030" name="AutoShape 5"/>
          <p:cNvSpPr>
            <a:spLocks/>
          </p:cNvSpPr>
          <p:nvPr/>
        </p:nvSpPr>
        <p:spPr bwMode="auto">
          <a:xfrm>
            <a:off x="5956300" y="800100"/>
            <a:ext cx="8407400" cy="1054100"/>
          </a:xfrm>
          <a:prstGeom prst="roundRect">
            <a:avLst>
              <a:gd name="adj" fmla="val 50000"/>
            </a:avLst>
          </a:prstGeom>
          <a:solidFill>
            <a:srgbClr val="E1712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Trebuchet MS" pitchFamily="34" charset="0"/>
            </a:endParaRPr>
          </a:p>
        </p:txBody>
      </p:sp>
      <p:sp>
        <p:nvSpPr>
          <p:cNvPr id="1031" name="Rectangle 6"/>
          <p:cNvSpPr>
            <a:spLocks/>
          </p:cNvSpPr>
          <p:nvPr/>
        </p:nvSpPr>
        <p:spPr bwMode="auto">
          <a:xfrm>
            <a:off x="6413500" y="920750"/>
            <a:ext cx="5156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n-US" altLang="cs-CZ" sz="4800" i="1">
                <a:solidFill>
                  <a:srgbClr val="FFFFFF"/>
                </a:solidFill>
                <a:latin typeface="Trebuchet MS" pitchFamily="34" charset="0"/>
                <a:ea typeface="Trebuchet MS Bold Italic" charset="0"/>
                <a:cs typeface="Trebuchet MS Bold Italic" charset="0"/>
                <a:sym typeface="Trebuchet MS Bold Italic" charset="0"/>
              </a:rPr>
              <a:t>Pomáháme vstát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01600"/>
            <a:ext cx="3746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pitchFamily="34" charset="0"/>
          <a:ea typeface="+mj-ea"/>
          <a:cs typeface="+mj-cs"/>
          <a:sym typeface="Trebuchet MS Ital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har char="•"/>
        <a:defRPr sz="2600">
          <a:solidFill>
            <a:srgbClr val="4D4D4D"/>
          </a:solidFill>
          <a:latin typeface="Trebuchet MS" pitchFamily="34" charset="0"/>
          <a:ea typeface="+mn-ea"/>
          <a:cs typeface="+mn-cs"/>
          <a:sym typeface="Trebuchet MS Italic" charset="0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buChar char="–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buChar char="•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buChar char="–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buChar char="»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5pPr>
      <a:lvl6pPr marL="4572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6pPr>
      <a:lvl7pPr marL="9144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7pPr>
      <a:lvl8pPr marL="13716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8pPr>
      <a:lvl9pPr marL="18288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>
            <a:extLst>
              <a:ext uri="{FF2B5EF4-FFF2-40B4-BE49-F238E27FC236}">
                <a16:creationId xmlns:a16="http://schemas.microsoft.com/office/drawing/2014/main" id="{2E38210A-9273-46CB-ADCB-23F2FF42FD84}"/>
              </a:ext>
            </a:extLst>
          </p:cNvPr>
          <p:cNvSpPr>
            <a:spLocks/>
          </p:cNvSpPr>
          <p:nvPr/>
        </p:nvSpPr>
        <p:spPr bwMode="auto">
          <a:xfrm>
            <a:off x="1244600" y="3594100"/>
            <a:ext cx="16459200" cy="45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sym typeface="Gill Sans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40000" y="4240213"/>
            <a:ext cx="1005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>
                <a:sym typeface="Trebuchet MS Italic" charset="0"/>
              </a:rPr>
              <a:t>Kliknutím lze upravit styl.</a:t>
            </a:r>
            <a:endParaRPr lang="en-US" altLang="cs-CZ" smtClean="0">
              <a:sym typeface="Trebuchet MS Italic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540000" y="6691313"/>
            <a:ext cx="1005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>
                <a:sym typeface="Trebuchet MS Italic" charset="0"/>
              </a:rPr>
              <a:t>Click to edit Master text styles</a:t>
            </a:r>
          </a:p>
        </p:txBody>
      </p:sp>
      <p:sp>
        <p:nvSpPr>
          <p:cNvPr id="1029" name="AutoShape 4">
            <a:extLst>
              <a:ext uri="{FF2B5EF4-FFF2-40B4-BE49-F238E27FC236}">
                <a16:creationId xmlns:a16="http://schemas.microsoft.com/office/drawing/2014/main" id="{AB913C92-4180-4680-A58A-CA1A82E42542}"/>
              </a:ext>
            </a:extLst>
          </p:cNvPr>
          <p:cNvSpPr>
            <a:spLocks/>
          </p:cNvSpPr>
          <p:nvPr/>
        </p:nvSpPr>
        <p:spPr bwMode="auto">
          <a:xfrm>
            <a:off x="1244600" y="-1257300"/>
            <a:ext cx="14300200" cy="2578100"/>
          </a:xfrm>
          <a:prstGeom prst="roundRect">
            <a:avLst>
              <a:gd name="adj" fmla="val 417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sym typeface="Gill Sans" charset="0"/>
            </a:endParaRPr>
          </a:p>
        </p:txBody>
      </p:sp>
      <p:sp>
        <p:nvSpPr>
          <p:cNvPr id="1030" name="AutoShape 5">
            <a:extLst>
              <a:ext uri="{FF2B5EF4-FFF2-40B4-BE49-F238E27FC236}">
                <a16:creationId xmlns:a16="http://schemas.microsoft.com/office/drawing/2014/main" id="{F1BFC853-362B-429A-8E76-8F28EE5D12CF}"/>
              </a:ext>
            </a:extLst>
          </p:cNvPr>
          <p:cNvSpPr>
            <a:spLocks/>
          </p:cNvSpPr>
          <p:nvPr/>
        </p:nvSpPr>
        <p:spPr bwMode="auto">
          <a:xfrm>
            <a:off x="5956300" y="800100"/>
            <a:ext cx="8407400" cy="1054100"/>
          </a:xfrm>
          <a:prstGeom prst="roundRect">
            <a:avLst>
              <a:gd name="adj" fmla="val 50000"/>
            </a:avLst>
          </a:prstGeom>
          <a:solidFill>
            <a:srgbClr val="E1712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sym typeface="Gill Sans" charset="0"/>
            </a:endParaRPr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45AA6CE8-6F57-48B9-9768-DB659814C6C2}"/>
              </a:ext>
            </a:extLst>
          </p:cNvPr>
          <p:cNvSpPr>
            <a:spLocks/>
          </p:cNvSpPr>
          <p:nvPr/>
        </p:nvSpPr>
        <p:spPr bwMode="auto">
          <a:xfrm>
            <a:off x="6413500" y="920750"/>
            <a:ext cx="5156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Trebuchet MS Bold Italic" charset="0"/>
                <a:cs typeface="Trebuchet MS Bold Italic" charset="0"/>
                <a:sym typeface="Trebuchet MS Bold Italic" charset="0"/>
              </a:rPr>
              <a:t>Pomáháme vstát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01600"/>
            <a:ext cx="3746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9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>
    <p:randomBar dir="vert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pitchFamily="34" charset="0"/>
          <a:ea typeface="+mj-ea"/>
          <a:cs typeface="+mj-cs"/>
          <a:sym typeface="Trebuchet MS Ital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" charset="0"/>
          <a:ea typeface="ヒラギノ角ゴ ProN W3" charset="0"/>
          <a:cs typeface="ヒラギノ角ゴ ProN W3" charset="0"/>
          <a:sym typeface="Trebuchet MS Ital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E17123"/>
          </a:solidFill>
          <a:latin typeface="Trebuchet MS Italic" charset="0"/>
          <a:ea typeface="ヒラギノ角ゴ ProN W3" charset="0"/>
          <a:cs typeface="ヒラギノ角ゴ ProN W3" charset="0"/>
          <a:sym typeface="Trebuchet MS Italic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har char="•"/>
        <a:defRPr sz="2600">
          <a:solidFill>
            <a:srgbClr val="4D4D4D"/>
          </a:solidFill>
          <a:latin typeface="Trebuchet MS" pitchFamily="34" charset="0"/>
          <a:ea typeface="+mn-ea"/>
          <a:cs typeface="+mn-cs"/>
          <a:sym typeface="Trebuchet MS Italic" charset="0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buChar char="–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buChar char="•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buChar char="–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buChar char="»"/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5pPr>
      <a:lvl6pPr marL="4572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6pPr>
      <a:lvl7pPr marL="9144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7pPr>
      <a:lvl8pPr marL="13716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8pPr>
      <a:lvl9pPr marL="1828800" algn="l" rtl="0" eaLnBrk="1" fontAlgn="base" hangingPunct="1">
        <a:spcBef>
          <a:spcPts val="2400"/>
        </a:spcBef>
        <a:spcAft>
          <a:spcPct val="0"/>
        </a:spcAft>
        <a:defRPr sz="2600">
          <a:solidFill>
            <a:srgbClr val="4D4D4D"/>
          </a:solidFill>
          <a:latin typeface="+mn-lt"/>
          <a:ea typeface="+mn-ea"/>
          <a:cs typeface="+mn-cs"/>
          <a:sym typeface="Trebuchet MS Italic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itasj\Documents\Loga\Loga_SKP_Jpg\logo_sk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8228013"/>
            <a:ext cx="280828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>
            <p:ph type="title"/>
          </p:nvPr>
        </p:nvSpPr>
        <p:spPr>
          <a:xfrm>
            <a:off x="2254250" y="3868738"/>
            <a:ext cx="11306175" cy="72072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  </a:t>
            </a:r>
            <a:endParaRPr lang="en-US" altLang="cs-CZ" sz="3200" b="1" smtClean="0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2254250" y="2392363"/>
            <a:ext cx="10009188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har char="•"/>
              <a:defRPr sz="2600">
                <a:solidFill>
                  <a:srgbClr val="4D4D4D"/>
                </a:solidFill>
                <a:latin typeface="Trebuchet MS" panose="020B0603020202020204" pitchFamily="34" charset="0"/>
                <a:cs typeface="ヒラギノ角ゴ ProN W3" charset="0"/>
                <a:sym typeface="Trebuchet MS Italic" charset="0"/>
              </a:defRPr>
            </a:lvl1pPr>
            <a:lvl2pPr marL="742950" indent="-285750">
              <a:spcBef>
                <a:spcPts val="2400"/>
              </a:spcBef>
              <a:buChar char="–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2pPr>
            <a:lvl3pPr marL="1143000" indent="-228600">
              <a:spcBef>
                <a:spcPts val="2400"/>
              </a:spcBef>
              <a:buChar char="•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3pPr>
            <a:lvl4pPr marL="1600200" indent="-228600">
              <a:spcBef>
                <a:spcPts val="2400"/>
              </a:spcBef>
              <a:buChar char="–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4pPr>
            <a:lvl5pPr marL="2057400" indent="-228600">
              <a:spcBef>
                <a:spcPts val="2400"/>
              </a:spcBef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sym typeface="Trebuchet MS Italic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sym typeface="Trebuchet MS Italic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4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</a:t>
            </a:r>
            <a:r>
              <a:rPr lang="cs-CZ" altLang="cs-CZ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4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Síťování</a:t>
            </a:r>
            <a:r>
              <a:rPr lang="cs-CZ" altLang="cs-CZ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začínáme - nekončíme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sym typeface="Trebuchet MS Ital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sym typeface="Trebuchet MS Italic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sym typeface="Trebuchet MS Italic" charset="0"/>
              </a:rPr>
              <a:t>Projekt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  <a:sym typeface="Trebuchet MS Italic" charset="0"/>
              </a:rPr>
              <a:t>: </a:t>
            </a: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 pitchFamily="34" charset="0"/>
                <a:sym typeface="Trebuchet MS Italic" charset="0"/>
              </a:rPr>
              <a:t>Síťování místních aktérů v systému služeb pro ohrožené děti a rodiny</a:t>
            </a:r>
            <a:endParaRPr kumimoji="0" lang="cs-CZ" altLang="cs-CZ" sz="2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 panose="020B0603020202020204" pitchFamily="34" charset="0"/>
              <a:sym typeface="Trebuchet MS Italic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sym typeface="Trebuchet MS Italic" charset="0"/>
              </a:rPr>
              <a:t>Registrační číslo: CZ.03.2.63/0.0/0.0/15_023/0000989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sym typeface="Trebuchet MS Italic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sym typeface="Trebuchet MS Italic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pic>
        <p:nvPicPr>
          <p:cNvPr id="5125" name="Picture 10" descr="C:\Users\klikaj\Desktop\JK\loga\OPZ_barev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924050"/>
            <a:ext cx="6950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Obdélník 2"/>
          <p:cNvSpPr>
            <a:spLocks noChangeArrowheads="1"/>
          </p:cNvSpPr>
          <p:nvPr/>
        </p:nvSpPr>
        <p:spPr bwMode="auto">
          <a:xfrm>
            <a:off x="1965325" y="0"/>
            <a:ext cx="3889375" cy="11318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2400"/>
              </a:spcBef>
              <a:buChar char="•"/>
              <a:defRPr sz="2600">
                <a:solidFill>
                  <a:srgbClr val="4D4D4D"/>
                </a:solidFill>
                <a:latin typeface="Trebuchet MS" panose="020B0603020202020204" pitchFamily="34" charset="0"/>
                <a:cs typeface="ヒラギノ角ゴ ProN W3" charset="0"/>
                <a:sym typeface="Trebuchet MS Italic" charset="0"/>
              </a:defRPr>
            </a:lvl1pPr>
            <a:lvl2pPr marL="742950" indent="-285750">
              <a:spcBef>
                <a:spcPts val="2400"/>
              </a:spcBef>
              <a:buChar char="–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2pPr>
            <a:lvl3pPr marL="1143000" indent="-228600">
              <a:spcBef>
                <a:spcPts val="2400"/>
              </a:spcBef>
              <a:buChar char="•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3pPr>
            <a:lvl4pPr marL="1600200" indent="-228600">
              <a:spcBef>
                <a:spcPts val="2400"/>
              </a:spcBef>
              <a:buChar char="–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4pPr>
            <a:lvl5pPr marL="2057400" indent="-228600">
              <a:spcBef>
                <a:spcPts val="2400"/>
              </a:spcBef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har char="»"/>
              <a:defRPr sz="2600">
                <a:solidFill>
                  <a:srgbClr val="4D4D4D"/>
                </a:solidFill>
                <a:latin typeface="Trebuchet MS Italic" charset="0"/>
                <a:cs typeface="ヒラギノ角ゴ ProN W3" charset="0"/>
                <a:sym typeface="Trebuchet MS Italic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749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DCA0DAA-0F4C-417B-8358-614D54752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04" y="1276400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04 Realizace kazuistických setkání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84F9B45C-52F7-4110-8600-1D8FEAAB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76600"/>
            <a:ext cx="13004800" cy="6676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</a:pPr>
            <a:r>
              <a:rPr lang="cs-CZ" altLang="cs-CZ" dirty="0"/>
              <a:t>leden 2017 – září 2017</a:t>
            </a:r>
          </a:p>
          <a:p>
            <a:pPr marL="0" indent="0">
              <a:buNone/>
            </a:pPr>
            <a:r>
              <a:rPr lang="cs-CZ" altLang="cs-CZ" dirty="0"/>
              <a:t>6 setkání (6. setkání za účasti zahraničního partnera)</a:t>
            </a:r>
          </a:p>
          <a:p>
            <a:pPr marL="0" indent="0">
              <a:buNone/>
            </a:pPr>
            <a:endParaRPr lang="cs-CZ" altLang="cs-CZ" sz="1200" dirty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i="0" dirty="0"/>
              <a:t>1. Řešení rozvodové a porozvodové situace v rodinách s dítětem ohroženým danou situací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i="0" dirty="0"/>
              <a:t>2. Řešení dlouhodobě nevyhovující bytové situace u ohrožených rodin a dětí z hlediska interdisciplinární spolupráce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i="0" dirty="0"/>
              <a:t>3. Problematika absence vhodného trávení volného času u ohrožených rodin a dětí z hlediska interdisciplinární spolupráce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i="0" dirty="0"/>
              <a:t>4. Problematika absence vhodného trávení volného času u ohrožených rodin </a:t>
            </a:r>
            <a:r>
              <a:rPr lang="pt-BR" altLang="cs-CZ" sz="2400" i="0" dirty="0"/>
              <a:t>a dětí očima dobré praxe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i="0" dirty="0"/>
              <a:t>5. Problematika sociálně patologických jevů u dětí a mladistvých z hlediska interdisciplinární spolupráce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i="0" dirty="0"/>
              <a:t>6. Problematika interdisciplinární spolupráce (síťování) z hlediska péče o ohrožené děti a rodiny (kazuistický seminář se zahraničním partnerem)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886F78A-8CA6-4DFC-8828-3DE9E4BD8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696" y="1492424"/>
            <a:ext cx="12313368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05 Realizace pracovního setkání zahraničního partnera v Pardubicích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B78C7F9C-6CA4-4A0D-8C32-486AD6C6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64632"/>
            <a:ext cx="13127136" cy="6388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</a:pPr>
            <a:r>
              <a:rPr lang="cs-CZ" altLang="cs-CZ" dirty="0"/>
              <a:t>6. - 8. září 2017</a:t>
            </a:r>
          </a:p>
          <a:p>
            <a:pPr marL="0" indent="0"/>
            <a:r>
              <a:rPr lang="cs-CZ" altLang="cs-CZ" i="0" dirty="0"/>
              <a:t>Exkurze v zařízení partnera projektu </a:t>
            </a:r>
            <a:r>
              <a:rPr lang="cs-CZ" altLang="cs-CZ" i="0" dirty="0" err="1"/>
              <a:t>DaR</a:t>
            </a:r>
            <a:r>
              <a:rPr lang="cs-CZ" altLang="cs-CZ" i="0" dirty="0"/>
              <a:t>, o.p.s. </a:t>
            </a:r>
          </a:p>
          <a:p>
            <a:pPr marL="0" indent="0"/>
            <a:r>
              <a:rPr lang="cs-CZ" altLang="cs-CZ" i="0" dirty="0"/>
              <a:t>Magistrát města Pardubic – koncepce dostupného bydlení, spolupráce s návaznými službami pohledem OSPOD</a:t>
            </a:r>
          </a:p>
          <a:p>
            <a:pPr marL="0" indent="0"/>
            <a:r>
              <a:rPr lang="cs-CZ" altLang="cs-CZ" i="0" dirty="0"/>
              <a:t>Exkurze v SVP Pyramida </a:t>
            </a:r>
          </a:p>
          <a:p>
            <a:pPr marL="0" indent="0"/>
            <a:r>
              <a:rPr lang="cs-CZ" altLang="cs-CZ" i="0" dirty="0"/>
              <a:t>Rozšířené kazuistické setkání</a:t>
            </a:r>
          </a:p>
          <a:p>
            <a:pPr marL="0" indent="0"/>
            <a:r>
              <a:rPr lang="cs-CZ" altLang="cs-CZ" i="0" dirty="0"/>
              <a:t>Exkurze v SKP-CENTRUM, o.p.s.</a:t>
            </a:r>
          </a:p>
          <a:p>
            <a:pPr marL="0" indent="0"/>
            <a:r>
              <a:rPr lang="cs-CZ" altLang="cs-CZ" i="0" dirty="0"/>
              <a:t>Exkurze v Oblastní charitě Pardubice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8A4E01-46F3-41C2-A098-33E729F32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893">
            <a:off x="7351531" y="5933344"/>
            <a:ext cx="4198144" cy="3148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C203B2CF-9309-454D-8423-7F0AAA3DB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744" y="1780456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06 Realizace metodických setkání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93980DF-E632-4DF0-956E-27A09B1A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992" y="3868688"/>
            <a:ext cx="100584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b="1" i="0" dirty="0">
                <a:solidFill>
                  <a:schemeClr val="tx1"/>
                </a:solidFill>
              </a:rPr>
              <a:t>leden 2018 – květen 2018</a:t>
            </a:r>
          </a:p>
          <a:p>
            <a:pPr marL="0" indent="0"/>
            <a:r>
              <a:rPr lang="cs-CZ" altLang="cs-CZ" i="0" dirty="0">
                <a:solidFill>
                  <a:schemeClr val="tx1"/>
                </a:solidFill>
              </a:rPr>
              <a:t> 4 metodická setkání</a:t>
            </a:r>
          </a:p>
          <a:p>
            <a:pPr marL="0" indent="0">
              <a:spcBef>
                <a:spcPts val="600"/>
              </a:spcBef>
              <a:buFontTx/>
              <a:buAutoNum type="arabicPeriod"/>
            </a:pPr>
            <a:r>
              <a:rPr lang="cs-CZ" altLang="cs-CZ" i="0" dirty="0">
                <a:solidFill>
                  <a:schemeClr val="tx1"/>
                </a:solidFill>
              </a:rPr>
              <a:t> Porozvodové a </a:t>
            </a:r>
            <a:r>
              <a:rPr lang="cs-CZ" altLang="cs-CZ" i="0" dirty="0" err="1">
                <a:solidFill>
                  <a:schemeClr val="tx1"/>
                </a:solidFill>
              </a:rPr>
              <a:t>porozchodové</a:t>
            </a:r>
            <a:r>
              <a:rPr lang="cs-CZ" altLang="cs-CZ" i="0" dirty="0">
                <a:solidFill>
                  <a:schemeClr val="tx1"/>
                </a:solidFill>
              </a:rPr>
              <a:t> situace</a:t>
            </a:r>
          </a:p>
          <a:p>
            <a:pPr marL="0" indent="0">
              <a:spcBef>
                <a:spcPts val="600"/>
              </a:spcBef>
              <a:buFontTx/>
              <a:buAutoNum type="arabicPeriod"/>
            </a:pPr>
            <a:r>
              <a:rPr lang="cs-CZ" altLang="cs-CZ" i="0" dirty="0">
                <a:solidFill>
                  <a:schemeClr val="tx1"/>
                </a:solidFill>
              </a:rPr>
              <a:t> Podpora preventivní sítě prostřednictvím vhodného a dostupného trávení volného času</a:t>
            </a:r>
          </a:p>
          <a:p>
            <a:pPr marL="0" indent="0">
              <a:spcBef>
                <a:spcPts val="600"/>
              </a:spcBef>
              <a:buFontTx/>
              <a:buAutoNum type="arabicPeriod"/>
            </a:pPr>
            <a:r>
              <a:rPr lang="cs-CZ" altLang="cs-CZ" i="0" dirty="0">
                <a:solidFill>
                  <a:schemeClr val="tx1"/>
                </a:solidFill>
              </a:rPr>
              <a:t> Spolupráce školy a sítě služeb</a:t>
            </a:r>
          </a:p>
          <a:p>
            <a:pPr marL="0" indent="0">
              <a:spcBef>
                <a:spcPts val="600"/>
              </a:spcBef>
              <a:buFontTx/>
              <a:buAutoNum type="arabicPeriod"/>
            </a:pPr>
            <a:r>
              <a:rPr lang="cs-CZ" altLang="cs-CZ" i="0" dirty="0">
                <a:solidFill>
                  <a:schemeClr val="tx1"/>
                </a:solidFill>
              </a:rPr>
              <a:t> Vybrané sociálně-patologické jevy, </a:t>
            </a:r>
            <a:r>
              <a:rPr lang="cs-CZ" altLang="cs-CZ" i="0" dirty="0" err="1">
                <a:solidFill>
                  <a:schemeClr val="tx1"/>
                </a:solidFill>
              </a:rPr>
              <a:t>kyberšikana</a:t>
            </a:r>
            <a:endParaRPr lang="cs-CZ" altLang="cs-CZ" i="0" dirty="0">
              <a:solidFill>
                <a:schemeClr val="tx1"/>
              </a:solidFill>
            </a:endParaRPr>
          </a:p>
        </p:txBody>
      </p:sp>
      <p:pic>
        <p:nvPicPr>
          <p:cNvPr id="12290" name="Picture 2" descr="SouvisejÃ­cÃ­ obrÃ¡zek">
            <a:extLst>
              <a:ext uri="{FF2B5EF4-FFF2-40B4-BE49-F238E27FC236}">
                <a16:creationId xmlns:a16="http://schemas.microsoft.com/office/drawing/2014/main" id="{BC0187DD-9BA6-4B15-ABBC-61F83574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9" y="7397080"/>
            <a:ext cx="13036618" cy="27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F51FAF4-7CF7-4FBB-87DD-B67B1AAE5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73" y="1927379"/>
            <a:ext cx="12097344" cy="2016224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07 Zpracování Metodického manuálu – systémové řešení krizových situací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1516604-533D-497D-BF87-EB2DD983FB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6136" y="4012704"/>
            <a:ext cx="10058400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Návaznost na metodická setkání, </a:t>
            </a:r>
          </a:p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Návaznost na zpracovanou analýzu i kazuistická setkání</a:t>
            </a:r>
          </a:p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Shrnutí výstupů společných setkání</a:t>
            </a:r>
          </a:p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Návrhy formalizované podoby síťování</a:t>
            </a:r>
          </a:p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Doporučení k tvorbě sítě</a:t>
            </a:r>
          </a:p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Memorandum o spolupráci</a:t>
            </a:r>
          </a:p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Manuál obsahuje doprovodné karty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E70D31-0318-4047-9145-AA3ACC448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7294">
            <a:off x="-1432077" y="4574247"/>
            <a:ext cx="5202536" cy="39019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891501-AED7-45BD-BEA7-C1C91D273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370">
            <a:off x="562972" y="7248655"/>
            <a:ext cx="3630059" cy="2722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6028A24-737D-4481-9202-902BC695E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04" y="1492424"/>
            <a:ext cx="11377264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08 Uspořádání závěrečné konference projektu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34AAF7C6-D953-42FA-A69C-D97C1B8F1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85976" y="5389849"/>
            <a:ext cx="10058400" cy="685800"/>
          </a:xfrm>
        </p:spPr>
        <p:txBody>
          <a:bodyPr/>
          <a:lstStyle/>
          <a:p>
            <a:r>
              <a:rPr lang="cs-CZ" altLang="cs-CZ" i="0" dirty="0">
                <a:solidFill>
                  <a:schemeClr val="tx1"/>
                </a:solidFill>
              </a:rPr>
              <a:t>Představení hlavních závěrů, výstupů projektu</a:t>
            </a:r>
          </a:p>
        </p:txBody>
      </p:sp>
      <p:pic>
        <p:nvPicPr>
          <p:cNvPr id="10242" name="Picture 2" descr="VÃ½sledek obrÃ¡zku pro konference">
            <a:extLst>
              <a:ext uri="{FF2B5EF4-FFF2-40B4-BE49-F238E27FC236}">
                <a16:creationId xmlns:a16="http://schemas.microsoft.com/office/drawing/2014/main" id="{68B57384-713C-4BB2-8BCC-C7544992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5" y="6051376"/>
            <a:ext cx="13155414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023D95AA-5352-4C11-82E1-B54E55DAD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728" y="1636440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Kazuistická setkání – základní informace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302A52A4-0E24-4298-BCBD-E7197A3A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760" y="3940696"/>
            <a:ext cx="10058400" cy="685800"/>
          </a:xfrm>
        </p:spPr>
        <p:txBody>
          <a:bodyPr/>
          <a:lstStyle/>
          <a:p>
            <a:r>
              <a:rPr lang="cs-CZ" altLang="cs-CZ" i="0" dirty="0">
                <a:solidFill>
                  <a:schemeClr val="tx1"/>
                </a:solidFill>
              </a:rPr>
              <a:t>Uskutečnilo se celkem 6 kazuistických seminářů</a:t>
            </a:r>
          </a:p>
          <a:p>
            <a:r>
              <a:rPr lang="cs-CZ" altLang="cs-CZ" i="0" dirty="0">
                <a:solidFill>
                  <a:schemeClr val="tx1"/>
                </a:solidFill>
              </a:rPr>
              <a:t>Délka trvání 3 hodiny </a:t>
            </a:r>
          </a:p>
          <a:p>
            <a:r>
              <a:rPr lang="cs-CZ" altLang="cs-CZ" i="0" dirty="0">
                <a:solidFill>
                  <a:schemeClr val="tx1"/>
                </a:solidFill>
              </a:rPr>
              <a:t>Celkový počet zapojených organizací byl 18</a:t>
            </a:r>
          </a:p>
          <a:p>
            <a:r>
              <a:rPr lang="cs-CZ" altLang="cs-CZ" i="0" dirty="0">
                <a:solidFill>
                  <a:schemeClr val="tx1"/>
                </a:solidFill>
              </a:rPr>
              <a:t>Nejvíce účastníků se sešlo na kazuistickém semináři č. 5, téma sociálně patologických jevů (celkem 19 osob )</a:t>
            </a:r>
          </a:p>
          <a:p>
            <a:r>
              <a:rPr lang="cs-CZ" altLang="cs-CZ" i="0" dirty="0">
                <a:solidFill>
                  <a:schemeClr val="tx1"/>
                </a:solidFill>
              </a:rPr>
              <a:t>Průměrně bylo na každém kazuistickém setkání 15 účastníků</a:t>
            </a:r>
          </a:p>
          <a:p>
            <a:pPr>
              <a:buFontTx/>
              <a:buNone/>
            </a:pPr>
            <a:endParaRPr lang="cs-CZ" altLang="cs-CZ" dirty="0"/>
          </a:p>
        </p:txBody>
      </p:sp>
      <p:pic>
        <p:nvPicPr>
          <p:cNvPr id="9218" name="Picture 2" descr="VÃ½sledek obrÃ¡zku pro hodiny">
            <a:extLst>
              <a:ext uri="{FF2B5EF4-FFF2-40B4-BE49-F238E27FC236}">
                <a16:creationId xmlns:a16="http://schemas.microsoft.com/office/drawing/2014/main" id="{6A5A488C-A50E-4D48-BBCB-7EE437E5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887">
            <a:off x="0" y="6800850"/>
            <a:ext cx="29622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D037E06E-7AD3-4348-B79D-CC2415A6B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712" y="1475093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Kazuistická setkání – nejčastější účastníci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302A52A4-0E24-4298-BCBD-E7197A3A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2664"/>
            <a:ext cx="13032577" cy="6100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</a:t>
            </a:r>
            <a:r>
              <a:rPr lang="pt-BR" altLang="cs-CZ" sz="2400" dirty="0"/>
              <a:t>• Ministerstvo práce a sociálních věcí ČR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pl-PL" altLang="cs-CZ" sz="2400" dirty="0"/>
              <a:t>	• Pardubický kraj (OSPOD, koncepční oddělení)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• Magistrát města Pardubic (OSPOD, odbor školství, kultury a sportu)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• Městská policie Pardubice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• Pedagogicko-psychologická poradna Pardubice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</a:t>
            </a:r>
            <a:r>
              <a:rPr lang="pt-BR" altLang="cs-CZ" sz="2400" dirty="0"/>
              <a:t>• DaR – Centrum pro dítě a rodinu, o.p.s.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• Oblastní Charita Pardubice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• </a:t>
            </a:r>
            <a:r>
              <a:rPr lang="cs-CZ" altLang="cs-CZ" sz="2400" dirty="0" err="1"/>
              <a:t>Amalthea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z.s</a:t>
            </a:r>
            <a:r>
              <a:rPr lang="cs-CZ" altLang="cs-CZ" sz="2400" dirty="0"/>
              <a:t>.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• SVP Pyramida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altLang="cs-CZ" sz="2400" dirty="0"/>
              <a:t>	• Centrum Don </a:t>
            </a:r>
            <a:r>
              <a:rPr lang="cs-CZ" altLang="cs-CZ" sz="2400" dirty="0" err="1"/>
              <a:t>Bosco</a:t>
            </a:r>
            <a:endParaRPr lang="cs-CZ" altLang="cs-CZ" sz="2400" dirty="0"/>
          </a:p>
          <a:p>
            <a:pPr marL="800100" lvl="2" indent="0">
              <a:spcBef>
                <a:spcPts val="600"/>
              </a:spcBef>
            </a:pPr>
            <a:r>
              <a:rPr lang="cs-CZ" altLang="cs-CZ" sz="2400" dirty="0"/>
              <a:t> Oblastní Charita Pardubice</a:t>
            </a:r>
          </a:p>
        </p:txBody>
      </p: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CC3C5B5B-269A-4FD5-9F67-30243896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12" y="6101155"/>
            <a:ext cx="4381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066FD8A-6B72-449B-8D5C-B8A2AD00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20" y="1420416"/>
            <a:ext cx="11809312" cy="2209800"/>
          </a:xfrm>
        </p:spPr>
        <p:txBody>
          <a:bodyPr/>
          <a:lstStyle/>
          <a:p>
            <a:r>
              <a:rPr lang="cs-CZ" altLang="cs-CZ" sz="2800" b="1" i="0" kern="1200" dirty="0">
                <a:solidFill>
                  <a:schemeClr val="accent2"/>
                </a:solidFill>
                <a:ea typeface="+mn-ea"/>
              </a:rPr>
              <a:t>Kazuistická setkání</a:t>
            </a: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/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1. Řešení rozvodové a porozvodové situace v rodinách s dítětem ohroženým danou situací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302A52A4-0E24-4298-BCBD-E7197A3A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0" y="3796680"/>
            <a:ext cx="10058400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Nastavení spolupráce relevantních aktérů (výměna informací, společný postup,…)</a:t>
            </a:r>
          </a:p>
          <a:p>
            <a:pPr>
              <a:spcBef>
                <a:spcPts val="1200"/>
              </a:spcBef>
            </a:pP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Relevance názoru dítěte, práce s postojem dítěte</a:t>
            </a:r>
          </a:p>
          <a:p>
            <a:pPr>
              <a:spcBef>
                <a:spcPts val="1200"/>
              </a:spcBef>
            </a:pP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Definování kompetencí aktérů (hlavně role OSPOD v rozvodových konfliktech)</a:t>
            </a:r>
          </a:p>
          <a:p>
            <a:pPr>
              <a:spcBef>
                <a:spcPts val="1200"/>
              </a:spcBef>
            </a:pP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Nedostatečná kapacita některých služeb</a:t>
            </a:r>
          </a:p>
          <a:p>
            <a:pPr>
              <a:spcBef>
                <a:spcPts val="1200"/>
              </a:spcBef>
            </a:pP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Potřeba optimalizace podpůrných služeb – „</a:t>
            </a:r>
            <a:r>
              <a:rPr lang="cs-CZ" altLang="cs-CZ" sz="2400" i="0" dirty="0" err="1">
                <a:solidFill>
                  <a:schemeClr val="tx1"/>
                </a:solidFill>
                <a:cs typeface="Arial" panose="020B0604020202020204" pitchFamily="34" charset="0"/>
              </a:rPr>
              <a:t>přeslužbování</a:t>
            </a: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“ klientů</a:t>
            </a:r>
          </a:p>
          <a:p>
            <a:pPr>
              <a:spcBef>
                <a:spcPts val="1200"/>
              </a:spcBef>
            </a:pP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Nespolupracující rodiče, nízká motivace rodičů</a:t>
            </a:r>
          </a:p>
          <a:p>
            <a:pPr>
              <a:spcBef>
                <a:spcPts val="1200"/>
              </a:spcBef>
            </a:pPr>
            <a:r>
              <a:rPr lang="cs-CZ" altLang="cs-CZ" sz="2400" i="0" dirty="0">
                <a:solidFill>
                  <a:schemeClr val="tx1"/>
                </a:solidFill>
                <a:cs typeface="Arial" panose="020B0604020202020204" pitchFamily="34" charset="0"/>
              </a:rPr>
              <a:t>Spolupráce se školou</a:t>
            </a:r>
          </a:p>
          <a:p>
            <a:pPr>
              <a:buFontTx/>
              <a:buNone/>
            </a:pPr>
            <a:endParaRPr lang="cs-CZ" altLang="cs-CZ" dirty="0"/>
          </a:p>
        </p:txBody>
      </p:sp>
      <p:pic>
        <p:nvPicPr>
          <p:cNvPr id="7170" name="Picture 2" descr="VÃ½sledek obrÃ¡zku pro 1">
            <a:extLst>
              <a:ext uri="{FF2B5EF4-FFF2-40B4-BE49-F238E27FC236}">
                <a16:creationId xmlns:a16="http://schemas.microsoft.com/office/drawing/2014/main" id="{B44459BE-A6CD-4828-A7DB-487591C8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509">
            <a:off x="-269094" y="6725240"/>
            <a:ext cx="3215886" cy="32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0472378-DEBD-48BD-8D2D-4F80C5D69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728" y="1564432"/>
            <a:ext cx="12313368" cy="2209800"/>
          </a:xfrm>
        </p:spPr>
        <p:txBody>
          <a:bodyPr/>
          <a:lstStyle/>
          <a:p>
            <a:r>
              <a:rPr lang="cs-CZ" altLang="cs-CZ" sz="2800" b="1" i="0" kern="1200" dirty="0">
                <a:solidFill>
                  <a:schemeClr val="accent2"/>
                </a:solidFill>
                <a:ea typeface="+mn-ea"/>
              </a:rPr>
              <a:t>Kazuistická setkání</a:t>
            </a: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/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2. Řešení dlouhodobě nevyhovující bytové situace u ohrožených rodin a dětí z hlediska interdisciplinární spolupráce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0ECD7B38-5018-4636-A027-4F699F6B85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0347" y="4191000"/>
            <a:ext cx="10058400" cy="68580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Sociální jevy, které zatěžují rodinu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Definování záchytné sítě, relevantních aktérů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Spolupráce aktérů (sdílení informací, společné postupy)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Řešení krize, možnosti krizového bydlení v území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Současná nabídka systému, systémy prostupného bydlení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Specifické situace a práce s nimi (kočování rodin mezi službami…)</a:t>
            </a:r>
          </a:p>
        </p:txBody>
      </p:sp>
      <p:pic>
        <p:nvPicPr>
          <p:cNvPr id="6146" name="Picture 2" descr="VÃ½sledek obrÃ¡zku pro 2">
            <a:extLst>
              <a:ext uri="{FF2B5EF4-FFF2-40B4-BE49-F238E27FC236}">
                <a16:creationId xmlns:a16="http://schemas.microsoft.com/office/drawing/2014/main" id="{DB76ACCF-C335-4591-83CF-587BA78E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241">
            <a:off x="274347" y="6830887"/>
            <a:ext cx="2716560" cy="27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05A46B65-3955-4122-98B3-629093C32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712" y="1442864"/>
            <a:ext cx="12097344" cy="2209800"/>
          </a:xfrm>
        </p:spPr>
        <p:txBody>
          <a:bodyPr/>
          <a:lstStyle/>
          <a:p>
            <a:r>
              <a:rPr lang="cs-CZ" altLang="cs-CZ" sz="2800" b="1" i="0" kern="1200" dirty="0">
                <a:solidFill>
                  <a:schemeClr val="accent2"/>
                </a:solidFill>
                <a:ea typeface="+mn-ea"/>
              </a:rPr>
              <a:t>Kazuistická setkání</a:t>
            </a: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/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3. Problematika absence vhodného trávení volného času u ohrožených rodin a dětí z hlediska interdisciplinární spolupráce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567288BD-BAD1-4F6A-AAC3-A3A3FA06C5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4048" y="3652664"/>
            <a:ext cx="10058400" cy="68580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Důležitost volného času v rámci preventivních opatření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Možnosti v lokalitě Pardubice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Inovace a potenciál nevyužívaných možností (zapojení školských zařízení apod.)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Finanční nedostupnost u komerčních, hrazených volnočasových aktivit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Omezené, nedostatečné kapacity, dlouhá čekací doba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Nedostatečná informovanost rodičů, ostatních aktérů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Nedostatečná motivace rodičů</a:t>
            </a:r>
          </a:p>
        </p:txBody>
      </p:sp>
      <p:pic>
        <p:nvPicPr>
          <p:cNvPr id="5122" name="Picture 2" descr="VÃ½sledek obrÃ¡zku pro 3">
            <a:extLst>
              <a:ext uri="{FF2B5EF4-FFF2-40B4-BE49-F238E27FC236}">
                <a16:creationId xmlns:a16="http://schemas.microsoft.com/office/drawing/2014/main" id="{9775A92E-83AC-4C48-989B-6E1D0471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432" y="6821016"/>
            <a:ext cx="3652663" cy="36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704" y="2500536"/>
            <a:ext cx="3916389" cy="5652803"/>
            <a:chOff x="3025763" y="682529"/>
            <a:chExt cx="3098902" cy="4472868"/>
          </a:xfrm>
          <a:solidFill>
            <a:srgbClr val="130BB5"/>
          </a:solidFill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3520657" y="3786965"/>
              <a:ext cx="2230899" cy="566859"/>
            </a:xfrm>
            <a:custGeom>
              <a:avLst/>
              <a:gdLst>
                <a:gd name="T0" fmla="*/ 5208 w 8889"/>
                <a:gd name="T1" fmla="*/ 0 h 2263"/>
                <a:gd name="T2" fmla="*/ 5208 w 8889"/>
                <a:gd name="T3" fmla="*/ 0 h 2263"/>
                <a:gd name="T4" fmla="*/ 5208 w 8889"/>
                <a:gd name="T5" fmla="*/ 156 h 2263"/>
                <a:gd name="T6" fmla="*/ 5230 w 8889"/>
                <a:gd name="T7" fmla="*/ 222 h 2263"/>
                <a:gd name="T8" fmla="*/ 5296 w 8889"/>
                <a:gd name="T9" fmla="*/ 377 h 2263"/>
                <a:gd name="T10" fmla="*/ 5363 w 8889"/>
                <a:gd name="T11" fmla="*/ 621 h 2263"/>
                <a:gd name="T12" fmla="*/ 5363 w 8889"/>
                <a:gd name="T13" fmla="*/ 621 h 2263"/>
                <a:gd name="T14" fmla="*/ 5363 w 8889"/>
                <a:gd name="T15" fmla="*/ 643 h 2263"/>
                <a:gd name="T16" fmla="*/ 5363 w 8889"/>
                <a:gd name="T17" fmla="*/ 643 h 2263"/>
                <a:gd name="T18" fmla="*/ 4942 w 8889"/>
                <a:gd name="T19" fmla="*/ 975 h 2263"/>
                <a:gd name="T20" fmla="*/ 4521 w 8889"/>
                <a:gd name="T21" fmla="*/ 599 h 2263"/>
                <a:gd name="T22" fmla="*/ 4521 w 8889"/>
                <a:gd name="T23" fmla="*/ 599 h 2263"/>
                <a:gd name="T24" fmla="*/ 4609 w 8889"/>
                <a:gd name="T25" fmla="*/ 377 h 2263"/>
                <a:gd name="T26" fmla="*/ 4676 w 8889"/>
                <a:gd name="T27" fmla="*/ 244 h 2263"/>
                <a:gd name="T28" fmla="*/ 4698 w 8889"/>
                <a:gd name="T29" fmla="*/ 156 h 2263"/>
                <a:gd name="T30" fmla="*/ 4698 w 8889"/>
                <a:gd name="T31" fmla="*/ 156 h 2263"/>
                <a:gd name="T32" fmla="*/ 4698 w 8889"/>
                <a:gd name="T33" fmla="*/ 0 h 2263"/>
                <a:gd name="T34" fmla="*/ 177 w 8889"/>
                <a:gd name="T35" fmla="*/ 0 h 2263"/>
                <a:gd name="T36" fmla="*/ 0 w 8889"/>
                <a:gd name="T37" fmla="*/ 1020 h 2263"/>
                <a:gd name="T38" fmla="*/ 5496 w 8889"/>
                <a:gd name="T39" fmla="*/ 2262 h 2263"/>
                <a:gd name="T40" fmla="*/ 5961 w 8889"/>
                <a:gd name="T41" fmla="*/ 843 h 2263"/>
                <a:gd name="T42" fmla="*/ 8533 w 8889"/>
                <a:gd name="T43" fmla="*/ 843 h 2263"/>
                <a:gd name="T44" fmla="*/ 8888 w 8889"/>
                <a:gd name="T45" fmla="*/ 0 h 2263"/>
                <a:gd name="T46" fmla="*/ 5208 w 8889"/>
                <a:gd name="T4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9" h="2263">
                  <a:moveTo>
                    <a:pt x="5208" y="0"/>
                  </a:moveTo>
                  <a:lnTo>
                    <a:pt x="5208" y="0"/>
                  </a:lnTo>
                  <a:cubicBezTo>
                    <a:pt x="5208" y="156"/>
                    <a:pt x="5208" y="156"/>
                    <a:pt x="5208" y="156"/>
                  </a:cubicBezTo>
                  <a:cubicBezTo>
                    <a:pt x="5230" y="222"/>
                    <a:pt x="5230" y="222"/>
                    <a:pt x="5230" y="222"/>
                  </a:cubicBezTo>
                  <a:cubicBezTo>
                    <a:pt x="5252" y="288"/>
                    <a:pt x="5252" y="311"/>
                    <a:pt x="5296" y="377"/>
                  </a:cubicBezTo>
                  <a:cubicBezTo>
                    <a:pt x="5363" y="444"/>
                    <a:pt x="5385" y="532"/>
                    <a:pt x="5363" y="621"/>
                  </a:cubicBezTo>
                  <a:lnTo>
                    <a:pt x="5363" y="621"/>
                  </a:lnTo>
                  <a:cubicBezTo>
                    <a:pt x="5363" y="643"/>
                    <a:pt x="5363" y="643"/>
                    <a:pt x="5363" y="643"/>
                  </a:cubicBezTo>
                  <a:lnTo>
                    <a:pt x="5363" y="643"/>
                  </a:lnTo>
                  <a:cubicBezTo>
                    <a:pt x="5363" y="820"/>
                    <a:pt x="5164" y="975"/>
                    <a:pt x="4942" y="975"/>
                  </a:cubicBezTo>
                  <a:cubicBezTo>
                    <a:pt x="4721" y="975"/>
                    <a:pt x="4521" y="798"/>
                    <a:pt x="4521" y="599"/>
                  </a:cubicBezTo>
                  <a:lnTo>
                    <a:pt x="4521" y="599"/>
                  </a:lnTo>
                  <a:cubicBezTo>
                    <a:pt x="4521" y="510"/>
                    <a:pt x="4543" y="444"/>
                    <a:pt x="4609" y="377"/>
                  </a:cubicBezTo>
                  <a:cubicBezTo>
                    <a:pt x="4632" y="333"/>
                    <a:pt x="4654" y="288"/>
                    <a:pt x="4676" y="244"/>
                  </a:cubicBezTo>
                  <a:cubicBezTo>
                    <a:pt x="4698" y="156"/>
                    <a:pt x="4698" y="156"/>
                    <a:pt x="4698" y="156"/>
                  </a:cubicBezTo>
                  <a:lnTo>
                    <a:pt x="4698" y="156"/>
                  </a:lnTo>
                  <a:cubicBezTo>
                    <a:pt x="4698" y="0"/>
                    <a:pt x="4698" y="0"/>
                    <a:pt x="469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1" y="554"/>
                    <a:pt x="0" y="1020"/>
                    <a:pt x="0" y="1020"/>
                  </a:cubicBezTo>
                  <a:cubicBezTo>
                    <a:pt x="5496" y="2262"/>
                    <a:pt x="5496" y="2262"/>
                    <a:pt x="5496" y="2262"/>
                  </a:cubicBezTo>
                  <a:cubicBezTo>
                    <a:pt x="5496" y="2262"/>
                    <a:pt x="5696" y="931"/>
                    <a:pt x="5961" y="843"/>
                  </a:cubicBezTo>
                  <a:cubicBezTo>
                    <a:pt x="6250" y="731"/>
                    <a:pt x="8001" y="1486"/>
                    <a:pt x="8533" y="843"/>
                  </a:cubicBezTo>
                  <a:cubicBezTo>
                    <a:pt x="8754" y="554"/>
                    <a:pt x="8866" y="244"/>
                    <a:pt x="8888" y="0"/>
                  </a:cubicBezTo>
                  <a:lnTo>
                    <a:pt x="52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112733" y="1399959"/>
              <a:ext cx="783859" cy="683109"/>
            </a:xfrm>
            <a:custGeom>
              <a:avLst/>
              <a:gdLst>
                <a:gd name="T0" fmla="*/ 2393 w 3125"/>
                <a:gd name="T1" fmla="*/ 0 h 2727"/>
                <a:gd name="T2" fmla="*/ 2393 w 3125"/>
                <a:gd name="T3" fmla="*/ 0 h 2727"/>
                <a:gd name="T4" fmla="*/ 0 w 3125"/>
                <a:gd name="T5" fmla="*/ 0 h 2727"/>
                <a:gd name="T6" fmla="*/ 0 w 3125"/>
                <a:gd name="T7" fmla="*/ 2726 h 2727"/>
                <a:gd name="T8" fmla="*/ 399 w 3125"/>
                <a:gd name="T9" fmla="*/ 2726 h 2727"/>
                <a:gd name="T10" fmla="*/ 399 w 3125"/>
                <a:gd name="T11" fmla="*/ 2637 h 2727"/>
                <a:gd name="T12" fmla="*/ 376 w 3125"/>
                <a:gd name="T13" fmla="*/ 2571 h 2727"/>
                <a:gd name="T14" fmla="*/ 310 w 3125"/>
                <a:gd name="T15" fmla="*/ 2415 h 2727"/>
                <a:gd name="T16" fmla="*/ 244 w 3125"/>
                <a:gd name="T17" fmla="*/ 2171 h 2727"/>
                <a:gd name="T18" fmla="*/ 244 w 3125"/>
                <a:gd name="T19" fmla="*/ 2171 h 2727"/>
                <a:gd name="T20" fmla="*/ 244 w 3125"/>
                <a:gd name="T21" fmla="*/ 2149 h 2727"/>
                <a:gd name="T22" fmla="*/ 244 w 3125"/>
                <a:gd name="T23" fmla="*/ 2149 h 2727"/>
                <a:gd name="T24" fmla="*/ 665 w 3125"/>
                <a:gd name="T25" fmla="*/ 1817 h 2727"/>
                <a:gd name="T26" fmla="*/ 1085 w 3125"/>
                <a:gd name="T27" fmla="*/ 2194 h 2727"/>
                <a:gd name="T28" fmla="*/ 1085 w 3125"/>
                <a:gd name="T29" fmla="*/ 2194 h 2727"/>
                <a:gd name="T30" fmla="*/ 1019 w 3125"/>
                <a:gd name="T31" fmla="*/ 2415 h 2727"/>
                <a:gd name="T32" fmla="*/ 931 w 3125"/>
                <a:gd name="T33" fmla="*/ 2549 h 2727"/>
                <a:gd name="T34" fmla="*/ 908 w 3125"/>
                <a:gd name="T35" fmla="*/ 2637 h 2727"/>
                <a:gd name="T36" fmla="*/ 908 w 3125"/>
                <a:gd name="T37" fmla="*/ 2637 h 2727"/>
                <a:gd name="T38" fmla="*/ 908 w 3125"/>
                <a:gd name="T39" fmla="*/ 2726 h 2727"/>
                <a:gd name="T40" fmla="*/ 3080 w 3125"/>
                <a:gd name="T41" fmla="*/ 2726 h 2727"/>
                <a:gd name="T42" fmla="*/ 2393 w 3125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lnTo>
                    <a:pt x="244" y="2171"/>
                  </a:lnTo>
                  <a:cubicBezTo>
                    <a:pt x="244" y="2149"/>
                    <a:pt x="244" y="2149"/>
                    <a:pt x="244" y="2149"/>
                  </a:cubicBezTo>
                  <a:lnTo>
                    <a:pt x="244" y="2149"/>
                  </a:ln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lnTo>
                    <a:pt x="1085" y="2194"/>
                  </a:ln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lnTo>
                    <a:pt x="908" y="2637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3866087" y="2195997"/>
              <a:ext cx="1128182" cy="683109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3237228" y="2992035"/>
              <a:ext cx="1117110" cy="683109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3866087" y="682529"/>
              <a:ext cx="1763684" cy="605609"/>
            </a:xfrm>
            <a:custGeom>
              <a:avLst/>
              <a:gdLst>
                <a:gd name="T0" fmla="*/ 4965 w 7027"/>
                <a:gd name="T1" fmla="*/ 909 h 2418"/>
                <a:gd name="T2" fmla="*/ 4965 w 7027"/>
                <a:gd name="T3" fmla="*/ 909 h 2418"/>
                <a:gd name="T4" fmla="*/ 0 w 7027"/>
                <a:gd name="T5" fmla="*/ 842 h 2418"/>
                <a:gd name="T6" fmla="*/ 0 w 7027"/>
                <a:gd name="T7" fmla="*/ 2417 h 2418"/>
                <a:gd name="T8" fmla="*/ 3790 w 7027"/>
                <a:gd name="T9" fmla="*/ 2417 h 2418"/>
                <a:gd name="T10" fmla="*/ 3790 w 7027"/>
                <a:gd name="T11" fmla="*/ 2151 h 2418"/>
                <a:gd name="T12" fmla="*/ 3768 w 7027"/>
                <a:gd name="T13" fmla="*/ 2062 h 2418"/>
                <a:gd name="T14" fmla="*/ 3679 w 7027"/>
                <a:gd name="T15" fmla="*/ 1929 h 2418"/>
                <a:gd name="T16" fmla="*/ 3613 w 7027"/>
                <a:gd name="T17" fmla="*/ 1686 h 2418"/>
                <a:gd name="T18" fmla="*/ 3613 w 7027"/>
                <a:gd name="T19" fmla="*/ 1663 h 2418"/>
                <a:gd name="T20" fmla="*/ 3613 w 7027"/>
                <a:gd name="T21" fmla="*/ 1663 h 2418"/>
                <a:gd name="T22" fmla="*/ 4034 w 7027"/>
                <a:gd name="T23" fmla="*/ 1330 h 2418"/>
                <a:gd name="T24" fmla="*/ 4454 w 7027"/>
                <a:gd name="T25" fmla="*/ 1686 h 2418"/>
                <a:gd name="T26" fmla="*/ 4454 w 7027"/>
                <a:gd name="T27" fmla="*/ 1686 h 2418"/>
                <a:gd name="T28" fmla="*/ 4388 w 7027"/>
                <a:gd name="T29" fmla="*/ 1929 h 2418"/>
                <a:gd name="T30" fmla="*/ 4322 w 7027"/>
                <a:gd name="T31" fmla="*/ 2040 h 2418"/>
                <a:gd name="T32" fmla="*/ 4300 w 7027"/>
                <a:gd name="T33" fmla="*/ 2151 h 2418"/>
                <a:gd name="T34" fmla="*/ 4277 w 7027"/>
                <a:gd name="T35" fmla="*/ 2151 h 2418"/>
                <a:gd name="T36" fmla="*/ 4277 w 7027"/>
                <a:gd name="T37" fmla="*/ 2417 h 2418"/>
                <a:gd name="T38" fmla="*/ 7026 w 7027"/>
                <a:gd name="T39" fmla="*/ 2417 h 2418"/>
                <a:gd name="T40" fmla="*/ 4965 w 7027"/>
                <a:gd name="T41" fmla="*/ 909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lnTo>
                    <a:pt x="3613" y="1663"/>
                  </a:ln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lnTo>
                    <a:pt x="4454" y="1686"/>
                  </a:ln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866087" y="1399959"/>
              <a:ext cx="1128182" cy="683109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2726 h 2727"/>
                <a:gd name="T6" fmla="*/ 3479 w 4500"/>
                <a:gd name="T7" fmla="*/ 2726 h 2727"/>
                <a:gd name="T8" fmla="*/ 3479 w 4500"/>
                <a:gd name="T9" fmla="*/ 2460 h 2727"/>
                <a:gd name="T10" fmla="*/ 3457 w 4500"/>
                <a:gd name="T11" fmla="*/ 2371 h 2727"/>
                <a:gd name="T12" fmla="*/ 3391 w 4500"/>
                <a:gd name="T13" fmla="*/ 2238 h 2727"/>
                <a:gd name="T14" fmla="*/ 3324 w 4500"/>
                <a:gd name="T15" fmla="*/ 1972 h 2727"/>
                <a:gd name="T16" fmla="*/ 3324 w 4500"/>
                <a:gd name="T17" fmla="*/ 1972 h 2727"/>
                <a:gd name="T18" fmla="*/ 3324 w 4500"/>
                <a:gd name="T19" fmla="*/ 1972 h 2727"/>
                <a:gd name="T20" fmla="*/ 3324 w 4500"/>
                <a:gd name="T21" fmla="*/ 1972 h 2727"/>
                <a:gd name="T22" fmla="*/ 3745 w 4500"/>
                <a:gd name="T23" fmla="*/ 1640 h 2727"/>
                <a:gd name="T24" fmla="*/ 4166 w 4500"/>
                <a:gd name="T25" fmla="*/ 1994 h 2727"/>
                <a:gd name="T26" fmla="*/ 4166 w 4500"/>
                <a:gd name="T27" fmla="*/ 1994 h 2727"/>
                <a:gd name="T28" fmla="*/ 4100 w 4500"/>
                <a:gd name="T29" fmla="*/ 2238 h 2727"/>
                <a:gd name="T30" fmla="*/ 4011 w 4500"/>
                <a:gd name="T31" fmla="*/ 2349 h 2727"/>
                <a:gd name="T32" fmla="*/ 3989 w 4500"/>
                <a:gd name="T33" fmla="*/ 2460 h 2727"/>
                <a:gd name="T34" fmla="*/ 3989 w 4500"/>
                <a:gd name="T35" fmla="*/ 2460 h 2727"/>
                <a:gd name="T36" fmla="*/ 3989 w 4500"/>
                <a:gd name="T37" fmla="*/ 2726 h 2727"/>
                <a:gd name="T38" fmla="*/ 4499 w 4500"/>
                <a:gd name="T39" fmla="*/ 2726 h 2727"/>
                <a:gd name="T40" fmla="*/ 4499 w 4500"/>
                <a:gd name="T41" fmla="*/ 0 h 2727"/>
                <a:gd name="T42" fmla="*/ 0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lnTo>
                    <a:pt x="3324" y="1972"/>
                  </a:lnTo>
                  <a:lnTo>
                    <a:pt x="3324" y="1972"/>
                  </a:lnTo>
                  <a:lnTo>
                    <a:pt x="3324" y="1972"/>
                  </a:ln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lnTo>
                    <a:pt x="4166" y="1994"/>
                  </a:ln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lnTo>
                    <a:pt x="3989" y="2460"/>
                  </a:ln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4472803" y="2992035"/>
              <a:ext cx="1651862" cy="683109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025763" y="2195997"/>
              <a:ext cx="722966" cy="683109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3381157" y="960423"/>
              <a:ext cx="366465" cy="327715"/>
            </a:xfrm>
            <a:custGeom>
              <a:avLst/>
              <a:gdLst>
                <a:gd name="T0" fmla="*/ 1462 w 1463"/>
                <a:gd name="T1" fmla="*/ 1309 h 1310"/>
                <a:gd name="T2" fmla="*/ 1462 w 1463"/>
                <a:gd name="T3" fmla="*/ 1309 h 1310"/>
                <a:gd name="T4" fmla="*/ 1462 w 1463"/>
                <a:gd name="T5" fmla="*/ 0 h 1310"/>
                <a:gd name="T6" fmla="*/ 0 w 1463"/>
                <a:gd name="T7" fmla="*/ 1309 h 1310"/>
                <a:gd name="T8" fmla="*/ 1462 w 1463"/>
                <a:gd name="T9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3042370" y="4332788"/>
              <a:ext cx="2336078" cy="822609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47943" y="3920930"/>
              <a:ext cx="1646326" cy="761716"/>
            </a:xfrm>
            <a:custGeom>
              <a:avLst/>
              <a:gdLst>
                <a:gd name="T0" fmla="*/ 6560 w 6561"/>
                <a:gd name="T1" fmla="*/ 3037 h 3038"/>
                <a:gd name="T2" fmla="*/ 0 w 6561"/>
                <a:gd name="T3" fmla="*/ 1641 h 3038"/>
                <a:gd name="T4" fmla="*/ 554 w 6561"/>
                <a:gd name="T5" fmla="*/ 0 h 3038"/>
                <a:gd name="T6" fmla="*/ 6560 w 6561"/>
                <a:gd name="T7" fmla="*/ 1419 h 3038"/>
                <a:gd name="T8" fmla="*/ 6560 w 6561"/>
                <a:gd name="T9" fmla="*/ 3037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1" h="3038">
                  <a:moveTo>
                    <a:pt x="6560" y="3037"/>
                  </a:moveTo>
                  <a:lnTo>
                    <a:pt x="0" y="1641"/>
                  </a:lnTo>
                  <a:lnTo>
                    <a:pt x="554" y="0"/>
                  </a:lnTo>
                  <a:lnTo>
                    <a:pt x="6560" y="1419"/>
                  </a:lnTo>
                  <a:lnTo>
                    <a:pt x="6560" y="30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5112733" y="2195997"/>
              <a:ext cx="984253" cy="683109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3042370" y="1399959"/>
              <a:ext cx="705252" cy="683109"/>
            </a:xfrm>
            <a:custGeom>
              <a:avLst/>
              <a:gdLst>
                <a:gd name="T0" fmla="*/ 2814 w 2815"/>
                <a:gd name="T1" fmla="*/ 0 h 2727"/>
                <a:gd name="T2" fmla="*/ 2814 w 2815"/>
                <a:gd name="T3" fmla="*/ 0 h 2727"/>
                <a:gd name="T4" fmla="*/ 997 w 2815"/>
                <a:gd name="T5" fmla="*/ 0 h 2727"/>
                <a:gd name="T6" fmla="*/ 620 w 2815"/>
                <a:gd name="T7" fmla="*/ 642 h 2727"/>
                <a:gd name="T8" fmla="*/ 0 w 2815"/>
                <a:gd name="T9" fmla="*/ 2726 h 2727"/>
                <a:gd name="T10" fmla="*/ 1706 w 2815"/>
                <a:gd name="T11" fmla="*/ 2726 h 2727"/>
                <a:gd name="T12" fmla="*/ 1706 w 2815"/>
                <a:gd name="T13" fmla="*/ 2460 h 2727"/>
                <a:gd name="T14" fmla="*/ 1684 w 2815"/>
                <a:gd name="T15" fmla="*/ 2371 h 2727"/>
                <a:gd name="T16" fmla="*/ 1596 w 2815"/>
                <a:gd name="T17" fmla="*/ 2238 h 2727"/>
                <a:gd name="T18" fmla="*/ 1529 w 2815"/>
                <a:gd name="T19" fmla="*/ 1994 h 2727"/>
                <a:gd name="T20" fmla="*/ 1529 w 2815"/>
                <a:gd name="T21" fmla="*/ 1972 h 2727"/>
                <a:gd name="T22" fmla="*/ 1529 w 2815"/>
                <a:gd name="T23" fmla="*/ 1972 h 2727"/>
                <a:gd name="T24" fmla="*/ 1529 w 2815"/>
                <a:gd name="T25" fmla="*/ 1972 h 2727"/>
                <a:gd name="T26" fmla="*/ 1950 w 2815"/>
                <a:gd name="T27" fmla="*/ 1640 h 2727"/>
                <a:gd name="T28" fmla="*/ 2371 w 2815"/>
                <a:gd name="T29" fmla="*/ 2017 h 2727"/>
                <a:gd name="T30" fmla="*/ 2371 w 2815"/>
                <a:gd name="T31" fmla="*/ 2017 h 2727"/>
                <a:gd name="T32" fmla="*/ 2305 w 2815"/>
                <a:gd name="T33" fmla="*/ 2238 h 2727"/>
                <a:gd name="T34" fmla="*/ 2238 w 2815"/>
                <a:gd name="T35" fmla="*/ 2371 h 2727"/>
                <a:gd name="T36" fmla="*/ 2216 w 2815"/>
                <a:gd name="T37" fmla="*/ 2460 h 2727"/>
                <a:gd name="T38" fmla="*/ 2216 w 2815"/>
                <a:gd name="T39" fmla="*/ 2460 h 2727"/>
                <a:gd name="T40" fmla="*/ 2216 w 2815"/>
                <a:gd name="T41" fmla="*/ 2726 h 2727"/>
                <a:gd name="T42" fmla="*/ 2814 w 2815"/>
                <a:gd name="T43" fmla="*/ 2726 h 2727"/>
                <a:gd name="T44" fmla="*/ 2814 w 2815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lnTo>
                    <a:pt x="1529" y="1972"/>
                  </a:lnTo>
                  <a:lnTo>
                    <a:pt x="1529" y="1972"/>
                  </a:ln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lnTo>
                    <a:pt x="2371" y="2017"/>
                  </a:ln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lnTo>
                    <a:pt x="2216" y="2460"/>
                  </a:ln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08136" y="3804228"/>
            <a:ext cx="8850707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800" dirty="0"/>
              <a:t>1. Klíčové fáze projektu a jejich zhodnocení (Milan Zanina)</a:t>
            </a:r>
          </a:p>
          <a:p>
            <a:pPr algn="l"/>
            <a:endParaRPr lang="cs-CZ" sz="2800" dirty="0"/>
          </a:p>
          <a:p>
            <a:pPr algn="l"/>
            <a:r>
              <a:rPr lang="cs-CZ" sz="2800" dirty="0"/>
              <a:t>2. Kazuistická setkání a jejich výstupy (Milan Zanina)</a:t>
            </a:r>
          </a:p>
          <a:p>
            <a:pPr algn="l"/>
            <a:endParaRPr lang="cs-CZ" sz="2800" dirty="0"/>
          </a:p>
          <a:p>
            <a:pPr algn="l"/>
            <a:r>
              <a:rPr lang="cs-CZ" sz="2800" dirty="0"/>
              <a:t>3. Metodická setkání a jejich výstupy (Tereza Komárková)</a:t>
            </a:r>
          </a:p>
          <a:p>
            <a:pPr algn="l"/>
            <a:endParaRPr lang="cs-CZ" sz="2800" dirty="0"/>
          </a:p>
          <a:p>
            <a:pPr algn="l"/>
            <a:r>
              <a:rPr lang="cs-CZ" sz="2800" dirty="0"/>
              <a:t>4. Jak síťovat bez projektu(ů) (Miloslav </a:t>
            </a:r>
            <a:r>
              <a:rPr lang="cs-CZ" sz="2800" dirty="0" err="1"/>
              <a:t>Macela</a:t>
            </a:r>
            <a:r>
              <a:rPr lang="cs-CZ" sz="2800" dirty="0"/>
              <a:t>)</a:t>
            </a:r>
          </a:p>
          <a:p>
            <a:pPr marL="514350" indent="-514350" algn="l">
              <a:buAutoNum type="arabicPeriod"/>
            </a:pPr>
            <a:endParaRPr lang="cs-CZ" sz="2800" dirty="0"/>
          </a:p>
          <a:p>
            <a:pPr algn="l"/>
            <a:r>
              <a:rPr lang="cs-CZ" sz="3600" b="1" dirty="0">
                <a:solidFill>
                  <a:schemeClr val="accent2"/>
                </a:solidFill>
              </a:rPr>
              <a:t>			PŘESTÁVKA</a:t>
            </a:r>
          </a:p>
        </p:txBody>
      </p:sp>
    </p:spTree>
    <p:extLst>
      <p:ext uri="{BB962C8B-B14F-4D97-AF65-F5344CB8AC3E}">
        <p14:creationId xmlns:p14="http://schemas.microsoft.com/office/powerpoint/2010/main" val="193877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C350775B-AFEF-4CCF-AD74-0B593B356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20" y="1420416"/>
            <a:ext cx="11881320" cy="2209800"/>
          </a:xfrm>
        </p:spPr>
        <p:txBody>
          <a:bodyPr/>
          <a:lstStyle/>
          <a:p>
            <a:r>
              <a:rPr lang="cs-CZ" altLang="cs-CZ" sz="2800" b="1" i="0" kern="1200" dirty="0">
                <a:solidFill>
                  <a:schemeClr val="accent2"/>
                </a:solidFill>
                <a:ea typeface="+mn-ea"/>
              </a:rPr>
              <a:t>Kazuistická setkání</a:t>
            </a: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/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4. Problematika absence vhodného trávení volného času u ohrožených </a:t>
            </a:r>
            <a:r>
              <a:rPr lang="pt-BR" altLang="cs-CZ" sz="2800" b="1" kern="1200" dirty="0">
                <a:solidFill>
                  <a:schemeClr val="accent2"/>
                </a:solidFill>
                <a:ea typeface="+mn-ea"/>
              </a:rPr>
              <a:t>rodin a dětí očima dobré praxe</a:t>
            </a:r>
            <a:endParaRPr lang="cs-CZ" altLang="cs-CZ" sz="2800" b="1" kern="1200" dirty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7EACCD84-5EF0-45D2-9F22-22A3CBAE38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8024" y="3940696"/>
            <a:ext cx="10058400" cy="68580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Představení dobré praxe: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</a:t>
            </a:r>
            <a:r>
              <a:rPr lang="cs-CZ" altLang="cs-CZ" i="0" dirty="0" err="1">
                <a:solidFill>
                  <a:schemeClr val="tx1"/>
                </a:solidFill>
                <a:cs typeface="Arial" panose="020B0604020202020204" pitchFamily="34" charset="0"/>
              </a:rPr>
              <a:t>Mentoring</a:t>
            </a: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 ve Svitavách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Dobrovolnické centrum KONEP v Pardubicích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Dobrovolnické centrum Oblastní charity Pardubice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Dobrovolnický </a:t>
            </a:r>
            <a:r>
              <a:rPr lang="cs-CZ" altLang="cs-CZ" i="0" dirty="0" err="1">
                <a:solidFill>
                  <a:schemeClr val="tx1"/>
                </a:solidFill>
                <a:cs typeface="Arial" panose="020B0604020202020204" pitchFamily="34" charset="0"/>
              </a:rPr>
              <a:t>mentoringový</a:t>
            </a: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 program Pět P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Možnosti </a:t>
            </a:r>
            <a:r>
              <a:rPr lang="cs-CZ" altLang="cs-CZ" i="0" dirty="0" err="1">
                <a:solidFill>
                  <a:schemeClr val="tx1"/>
                </a:solidFill>
                <a:cs typeface="Arial" panose="020B0604020202020204" pitchFamily="34" charset="0"/>
              </a:rPr>
              <a:t>mentoringových</a:t>
            </a: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, dobrovolnických programů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Možnosti v Pardubicích pro zavedení, rozšíření služeb</a:t>
            </a:r>
          </a:p>
        </p:txBody>
      </p:sp>
      <p:pic>
        <p:nvPicPr>
          <p:cNvPr id="4098" name="Picture 2" descr="VÃ½sledek obrÃ¡zku pro 4">
            <a:extLst>
              <a:ext uri="{FF2B5EF4-FFF2-40B4-BE49-F238E27FC236}">
                <a16:creationId xmlns:a16="http://schemas.microsoft.com/office/drawing/2014/main" id="{7CA9D5BC-D7A6-4CD8-9815-76917F43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986">
            <a:off x="-15552" y="6999808"/>
            <a:ext cx="3001516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47D5CE8D-0659-4F57-937A-4D867484D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04" y="1516088"/>
            <a:ext cx="12601400" cy="2209800"/>
          </a:xfrm>
        </p:spPr>
        <p:txBody>
          <a:bodyPr/>
          <a:lstStyle/>
          <a:p>
            <a:r>
              <a:rPr lang="cs-CZ" altLang="cs-CZ" sz="2800" b="1" i="0" kern="1200" dirty="0">
                <a:solidFill>
                  <a:schemeClr val="accent2"/>
                </a:solidFill>
                <a:ea typeface="+mn-ea"/>
              </a:rPr>
              <a:t>Kazuistická setkání</a:t>
            </a: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/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5. Problematika sociálně patologických jevů u dětí a mladistvých</a:t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z hlediska interdisciplinární spolupráce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5BC266E9-5C99-40FD-BE2C-A0A8A62D0D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7807" y="3702224"/>
            <a:ext cx="10058400" cy="68580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Současné nastavení kurately, problematika mladistvých v kontextu směřování SPO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Postavení mladistvých v rámci opatření SPOD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Problematika umísťování dětí nad 15 let do ústavních zařízení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Delikventní chování (trestná činnost, záškoláctví, neuznávání autorit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Dítě v riziku (nepodnětnost rodinného prostředí, záškoláctví, vliv vrstevnických skupin, party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Závislosti (cesta klienta k drogové závislosti, přístup rodiny, vliv vrstevnické skupiny)</a:t>
            </a:r>
          </a:p>
        </p:txBody>
      </p:sp>
      <p:pic>
        <p:nvPicPr>
          <p:cNvPr id="3074" name="Picture 2" descr="VÃ½sledek obrÃ¡zku pro 5">
            <a:extLst>
              <a:ext uri="{FF2B5EF4-FFF2-40B4-BE49-F238E27FC236}">
                <a16:creationId xmlns:a16="http://schemas.microsoft.com/office/drawing/2014/main" id="{AC57172C-7B5E-4948-970E-4BFEBB47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1" y="585626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349DC90-A34E-41F7-B458-C732516A4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708" y="1586880"/>
            <a:ext cx="12457384" cy="2209800"/>
          </a:xfrm>
        </p:spPr>
        <p:txBody>
          <a:bodyPr/>
          <a:lstStyle/>
          <a:p>
            <a:r>
              <a:rPr lang="cs-CZ" altLang="cs-CZ" sz="2800" b="1" i="0" kern="1200" dirty="0">
                <a:solidFill>
                  <a:schemeClr val="accent2"/>
                </a:solidFill>
                <a:ea typeface="+mn-ea"/>
              </a:rPr>
              <a:t>Kazuistická setkání</a:t>
            </a: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/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6. Problematika interdisciplinární spolupráce (síťování) z hlediska</a:t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péče o ohrožené děti a rodiny (kazuistický seminář se zahraničním</a:t>
            </a:r>
            <a:br>
              <a:rPr lang="cs-CZ" altLang="cs-CZ" sz="2800" b="1" kern="1200" dirty="0">
                <a:solidFill>
                  <a:schemeClr val="accent2"/>
                </a:solidFill>
                <a:ea typeface="+mn-ea"/>
              </a:rPr>
            </a:br>
            <a:r>
              <a:rPr lang="cs-CZ" altLang="cs-CZ" sz="2800" b="1" kern="1200" dirty="0">
                <a:solidFill>
                  <a:schemeClr val="accent2"/>
                </a:solidFill>
                <a:ea typeface="+mn-ea"/>
              </a:rPr>
              <a:t>partnerem)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302A52A4-0E24-4298-BCBD-E7197A3A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024" y="3796680"/>
            <a:ext cx="10058400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cs-CZ" altLang="cs-CZ" sz="10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Reflexe dosavadních výstupů projektu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Zhodnocení zvoleného nástroje síťování z hlediska přijetí a zpětné vazby aktérů, kteří se účastní aktivit projektu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Pohled na řešení problému s využitím sítě služeb z pohledu partnerů projektu z Banské Bystrice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Představení celorepublikového systému síťování služeb pro ohrožené děti a rodiny, které Ministerstvo práce a sociálních věcí v tuto chvíli zavádí</a:t>
            </a:r>
          </a:p>
        </p:txBody>
      </p:sp>
      <p:pic>
        <p:nvPicPr>
          <p:cNvPr id="2050" name="Picture 2" descr="VÃ½sledek obrÃ¡zku pro 6">
            <a:extLst>
              <a:ext uri="{FF2B5EF4-FFF2-40B4-BE49-F238E27FC236}">
                <a16:creationId xmlns:a16="http://schemas.microsoft.com/office/drawing/2014/main" id="{59E84DCD-79B2-40CA-8D2D-59AEDBF1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7685112"/>
            <a:ext cx="1727820" cy="1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E6ACE027-4141-4DDB-B972-FA3902229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20" y="2051348"/>
            <a:ext cx="11737304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Kazuistická setkání – nejčastěji definované problémy</a:t>
            </a:r>
            <a:r>
              <a:rPr lang="cs-CZ" altLang="cs-CZ" sz="3600" b="1" kern="1200" dirty="0">
                <a:solidFill>
                  <a:schemeClr val="accent2"/>
                </a:solidFill>
                <a:ea typeface="+mn-ea"/>
              </a:rPr>
              <a:t/>
            </a:r>
            <a:br>
              <a:rPr lang="cs-CZ" altLang="cs-CZ" sz="3600" b="1" kern="1200" dirty="0">
                <a:solidFill>
                  <a:schemeClr val="accent2"/>
                </a:solidFill>
                <a:ea typeface="+mn-ea"/>
              </a:rPr>
            </a:br>
            <a:endParaRPr lang="cs-CZ" altLang="cs-CZ" sz="3600" b="1" kern="1200" dirty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3A730188-BEFA-4615-8A04-B05635A11A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8064" y="3918248"/>
            <a:ext cx="10058400" cy="68580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Neznalost aktérů v síti služeb o dalších aktérech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Neznalost pravomocí, rolí, kompetencí dalších aktérů v síti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Chybějící definované společné postupy, role aktérů v nich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Nedostatečné kapacity některých potřebných služeb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Nespolupracující rodiče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Nízká motivace rodičů, dětí na řešení nepříznivé situace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  <a:cs typeface="Arial" panose="020B0604020202020204" pitchFamily="34" charset="0"/>
              </a:rPr>
              <a:t>• Chybějící podpůrné dobrovolnické aktivity</a:t>
            </a:r>
          </a:p>
        </p:txBody>
      </p:sp>
      <p:pic>
        <p:nvPicPr>
          <p:cNvPr id="1026" name="Picture 2" descr="VÃ½sledek obrÃ¡zku pro 7">
            <a:extLst>
              <a:ext uri="{FF2B5EF4-FFF2-40B4-BE49-F238E27FC236}">
                <a16:creationId xmlns:a16="http://schemas.microsoft.com/office/drawing/2014/main" id="{24F8B288-242D-4294-9DD8-DCEDC3BD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42622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341088" y="7686995"/>
            <a:ext cx="184730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3413" dirty="0"/>
          </a:p>
        </p:txBody>
      </p:sp>
      <p:sp>
        <p:nvSpPr>
          <p:cNvPr id="15" name="Trapezoid 14"/>
          <p:cNvSpPr/>
          <p:nvPr/>
        </p:nvSpPr>
        <p:spPr>
          <a:xfrm>
            <a:off x="9816433" y="2913137"/>
            <a:ext cx="1301441" cy="1326369"/>
          </a:xfrm>
          <a:prstGeom prst="trapezoid">
            <a:avLst>
              <a:gd name="adj" fmla="val 58872"/>
            </a:avLst>
          </a:prstGeom>
          <a:solidFill>
            <a:srgbClr val="FF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rapezoid 12"/>
          <p:cNvSpPr/>
          <p:nvPr/>
        </p:nvSpPr>
        <p:spPr>
          <a:xfrm>
            <a:off x="9348500" y="4286435"/>
            <a:ext cx="2237306" cy="953789"/>
          </a:xfrm>
          <a:prstGeom prst="trapezoid">
            <a:avLst>
              <a:gd name="adj" fmla="val 58872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rapezoid 10"/>
          <p:cNvSpPr/>
          <p:nvPr/>
        </p:nvSpPr>
        <p:spPr>
          <a:xfrm>
            <a:off x="8843839" y="5323450"/>
            <a:ext cx="3173171" cy="953789"/>
          </a:xfrm>
          <a:prstGeom prst="trapezoid">
            <a:avLst>
              <a:gd name="adj" fmla="val 58872"/>
            </a:avLst>
          </a:prstGeom>
          <a:solidFill>
            <a:srgbClr val="FF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8376259" y="6326843"/>
            <a:ext cx="4109035" cy="953789"/>
            <a:chOff x="4937020" y="3303749"/>
            <a:chExt cx="2889165" cy="558861"/>
          </a:xfrm>
          <a:solidFill>
            <a:srgbClr val="FFC000"/>
          </a:solidFill>
        </p:grpSpPr>
        <p:sp>
          <p:nvSpPr>
            <p:cNvPr id="9" name="Trapezoid 8"/>
            <p:cNvSpPr/>
            <p:nvPr/>
          </p:nvSpPr>
          <p:spPr>
            <a:xfrm>
              <a:off x="4937020" y="3303749"/>
              <a:ext cx="2889165" cy="558861"/>
            </a:xfrm>
            <a:prstGeom prst="trapezoid">
              <a:avLst>
                <a:gd name="adj" fmla="val 5887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6316411" y="3472222"/>
              <a:ext cx="129888" cy="310557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algn="ctr"/>
              <a:endParaRPr lang="id-ID" sz="2844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08675" y="7280632"/>
            <a:ext cx="5044900" cy="953789"/>
            <a:chOff x="4608005" y="3862610"/>
            <a:chExt cx="3547195" cy="558861"/>
          </a:xfrm>
          <a:solidFill>
            <a:srgbClr val="FFFF00"/>
          </a:solidFill>
        </p:grpSpPr>
        <p:sp>
          <p:nvSpPr>
            <p:cNvPr id="7" name="Trapezoid 6"/>
            <p:cNvSpPr/>
            <p:nvPr/>
          </p:nvSpPr>
          <p:spPr>
            <a:xfrm>
              <a:off x="4608005" y="3862610"/>
              <a:ext cx="3547195" cy="558861"/>
            </a:xfrm>
            <a:prstGeom prst="trapezoid">
              <a:avLst>
                <a:gd name="adj" fmla="val 5887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6316414" y="3986763"/>
              <a:ext cx="129888" cy="310557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algn="ctr"/>
              <a:endParaRPr lang="id-ID" sz="2844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29" name="Title"/>
          <p:cNvSpPr txBox="1">
            <a:spLocks/>
          </p:cNvSpPr>
          <p:nvPr/>
        </p:nvSpPr>
        <p:spPr>
          <a:xfrm>
            <a:off x="-3866752" y="2123259"/>
            <a:ext cx="12064698" cy="999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Metodická setkání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6150" y="2875487"/>
            <a:ext cx="13030950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l" eaLnBrk="0" hangingPunct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ym typeface="Trebuchet MS Italic" charset="0"/>
              </a:rPr>
              <a:t> celkem proběhla 4 metodická setkání</a:t>
            </a:r>
          </a:p>
          <a:p>
            <a:pPr marL="285750" lvl="0" indent="-285750" algn="l" eaLnBrk="0" hangingPunct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sz="2400">
                <a:sym typeface="Trebuchet MS Italic" charset="0"/>
              </a:rPr>
              <a:t> bylo </a:t>
            </a:r>
            <a:r>
              <a:rPr lang="cs-CZ" sz="2400" dirty="0">
                <a:sym typeface="Trebuchet MS Italic" charset="0"/>
              </a:rPr>
              <a:t>vynecháno téma Bydlení</a:t>
            </a:r>
          </a:p>
          <a:p>
            <a:pPr marL="285750" lvl="0" indent="-285750" algn="l" eaLnBrk="0" hangingPunct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ym typeface="Trebuchet MS Italic" charset="0"/>
              </a:rPr>
              <a:t> 1. téma: Tématika porozvodové a </a:t>
            </a:r>
            <a:r>
              <a:rPr lang="cs-CZ" sz="2400" dirty="0" err="1">
                <a:sym typeface="Trebuchet MS Italic" charset="0"/>
              </a:rPr>
              <a:t>porozchodové</a:t>
            </a:r>
            <a:r>
              <a:rPr lang="cs-CZ" sz="2400" dirty="0">
                <a:sym typeface="Trebuchet MS Italic" charset="0"/>
              </a:rPr>
              <a:t> situace</a:t>
            </a:r>
          </a:p>
          <a:p>
            <a:pPr marL="285750" lvl="0" indent="-285750" algn="l" eaLnBrk="0" hangingPunct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ym typeface="Trebuchet MS Italic" charset="0"/>
              </a:rPr>
              <a:t> 2. téma: Tématika podpory preventivní sítě prostřednictvím vhodného a dostupného trávení volného času</a:t>
            </a:r>
          </a:p>
          <a:p>
            <a:pPr marL="285750" lvl="0" indent="-285750" algn="l" eaLnBrk="0" hangingPunct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ym typeface="Trebuchet MS Italic" charset="0"/>
              </a:rPr>
              <a:t> 3. téma: Tématika vybraných sociálně-patologických jevů a </a:t>
            </a:r>
            <a:r>
              <a:rPr lang="cs-CZ" sz="2400" dirty="0" err="1">
                <a:sym typeface="Trebuchet MS Italic" charset="0"/>
              </a:rPr>
              <a:t>kyberšikana</a:t>
            </a:r>
            <a:endParaRPr lang="cs-CZ" sz="2400" dirty="0">
              <a:sym typeface="Trebuchet MS Italic" charset="0"/>
            </a:endParaRPr>
          </a:p>
          <a:p>
            <a:pPr marL="285750" lvl="0" indent="-285750" algn="l" eaLnBrk="0" hangingPunct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ym typeface="Trebuchet MS Italic" charset="0"/>
              </a:rPr>
              <a:t> 4. téma: Tématika spolupráce školy a sítě služeb</a:t>
            </a:r>
          </a:p>
          <a:p>
            <a:pPr lvl="0" algn="l"/>
            <a:endParaRPr lang="cs-CZ" sz="1800" dirty="0"/>
          </a:p>
          <a:p>
            <a:pPr lvl="0" algn="l"/>
            <a:endParaRPr lang="cs-CZ" sz="800" dirty="0"/>
          </a:p>
          <a:p>
            <a:pPr lvl="0" algn="l"/>
            <a:r>
              <a:rPr lang="cs-CZ" sz="3200" b="1" u="sng" dirty="0"/>
              <a:t>Cíle těchto setkání:</a:t>
            </a:r>
          </a:p>
          <a:p>
            <a:pPr lvl="0" algn="l"/>
            <a:endParaRPr lang="cs-CZ" sz="3200" dirty="0"/>
          </a:p>
          <a:p>
            <a:pPr marL="342900" lvl="0" indent="-342900" algn="l">
              <a:spcBef>
                <a:spcPts val="1200"/>
              </a:spcBef>
              <a:buAutoNum type="arabicPeriod"/>
            </a:pPr>
            <a:r>
              <a:rPr lang="cs-CZ" sz="3200" dirty="0"/>
              <a:t>Podpořit formalizaci síťování v Pardubicích a zvýšit odpovědnost aktérů sítě za samotný proces síťování</a:t>
            </a:r>
          </a:p>
          <a:p>
            <a:pPr marL="342900" lvl="0" indent="-342900" algn="l">
              <a:spcBef>
                <a:spcPts val="1200"/>
              </a:spcBef>
              <a:buAutoNum type="arabicPeriod"/>
            </a:pPr>
            <a:r>
              <a:rPr lang="cs-CZ" sz="3200" dirty="0"/>
              <a:t>Výstup projektu: Metodický manuál – systémové řešení krizových situací</a:t>
            </a:r>
          </a:p>
          <a:p>
            <a:pPr marL="342900" lvl="0" indent="-342900" algn="l">
              <a:spcBef>
                <a:spcPts val="1200"/>
              </a:spcBef>
              <a:buAutoNum type="arabicPeriod"/>
            </a:pPr>
            <a:r>
              <a:rPr lang="cs-CZ" sz="3200" dirty="0"/>
              <a:t>Neplánovaný výstup projektu: Memorandum o spolupráci</a:t>
            </a:r>
          </a:p>
        </p:txBody>
      </p:sp>
    </p:spTree>
    <p:extLst>
      <p:ext uri="{BB962C8B-B14F-4D97-AF65-F5344CB8AC3E}">
        <p14:creationId xmlns:p14="http://schemas.microsoft.com/office/powerpoint/2010/main" val="148341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E0CE152-7B89-4FE2-A376-67A5167E9B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2627984"/>
            <a:ext cx="13127136" cy="7528917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Napříč problematikami je nejvýraznější slabinou současné sítě v Pardubicích mezirezortní spolupráce a síťování zahrnující právě všechny relevantní rezorty (např. spolupráce sociální a školské oblasti), zároveň i přes nevůli systémovou, může být vůle lokální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FF6600"/>
                </a:solidFill>
              </a:rPr>
              <a:t>Síťování je nikdy nekončící proces, nekončí s projektem, nesměřuje ke konečnému stavu, často je založen na osobních vztazích a pro dlouhodobé fungování sítě je dobré síť alespoň částečně formalizovat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Každá síť by měla mít svého hybatele, každý člen sítě by měl cítit zodpovědnost za fungování sítě jako takové, ale zároveň se jednotliví aktéři nemohou 	         zbavovat individuální odpovědnosti.					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FF6600"/>
                </a:solidFill>
              </a:rPr>
              <a:t>Pro síť jsou důležité principy: neutrality, lokálnosti, udržitelnosti,		 otevřenosti a sdílení</a:t>
            </a:r>
          </a:p>
          <a:p>
            <a:pPr marL="0" indent="0" algn="ctr" eaLnBrk="1" hangingPunct="1">
              <a:buNone/>
            </a:pPr>
            <a:r>
              <a:rPr lang="cs-CZ" altLang="cs-CZ" dirty="0"/>
              <a:t>!metodická doporučení jsou určená pro nastavení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cs-CZ" altLang="cs-CZ" dirty="0"/>
              <a:t>síťování jako takového, nikoliv jako metodická doporučení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cs-CZ" altLang="cs-CZ" dirty="0"/>
              <a:t>pro jednotlivé problematiky!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lvl="8">
              <a:buFont typeface="Wingdings" panose="05000000000000000000" pitchFamily="2" charset="2"/>
              <a:buChar char="§"/>
            </a:pPr>
            <a:endParaRPr lang="cs-CZ" altLang="cs-CZ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4EF524F-4FEF-465C-B642-A024C7CA3136}"/>
              </a:ext>
            </a:extLst>
          </p:cNvPr>
          <p:cNvSpPr txBox="1">
            <a:spLocks/>
          </p:cNvSpPr>
          <p:nvPr/>
        </p:nvSpPr>
        <p:spPr>
          <a:xfrm>
            <a:off x="-1922536" y="1996480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Výstupy … bez ohledu na témata setkání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pic>
        <p:nvPicPr>
          <p:cNvPr id="2050" name="Picture 2" descr="VÃ½sledek obrÃ¡zku pro vÃ½stupy">
            <a:extLst>
              <a:ext uri="{FF2B5EF4-FFF2-40B4-BE49-F238E27FC236}">
                <a16:creationId xmlns:a16="http://schemas.microsoft.com/office/drawing/2014/main" id="{9B5EC92F-EF44-498F-A496-146F2DD5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8664" y="6388968"/>
            <a:ext cx="5781193" cy="294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E0CE152-7B89-4FE2-A376-67A5167E9B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3225523"/>
            <a:ext cx="13004800" cy="693137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altLang="cs-CZ" i="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Snažit se minimalizovat časové prodlevy v předávání informací mezi aktéry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Vytvářet osobní komunikační kanály mezi aktéry a pravidelně se s nimi informovat o aktuálních změnách a možnostech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Snažit se o zpětnou vazbu ve zvolených postupech pro další aktéry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Respektovat zájem a názor dítěte, pracovat s postoji dítěte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Pokud není dítě ohrožené, měli by i ostatní aktéři respektovat co nejmenší zapojení </a:t>
            </a:r>
            <a:r>
              <a:rPr lang="cs-CZ" altLang="cs-CZ" i="0" dirty="0" err="1">
                <a:solidFill>
                  <a:schemeClr val="tx1"/>
                </a:solidFill>
              </a:rPr>
              <a:t>OSPODu</a:t>
            </a:r>
            <a:r>
              <a:rPr lang="cs-CZ" altLang="cs-CZ" i="0" dirty="0">
                <a:solidFill>
                  <a:schemeClr val="tx1"/>
                </a:solidFill>
              </a:rPr>
              <a:t> v rámci řešené problematiky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4EF524F-4FEF-465C-B642-A024C7CA3136}"/>
              </a:ext>
            </a:extLst>
          </p:cNvPr>
          <p:cNvSpPr txBox="1">
            <a:spLocks/>
          </p:cNvSpPr>
          <p:nvPr/>
        </p:nvSpPr>
        <p:spPr>
          <a:xfrm>
            <a:off x="-1346472" y="2392791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1. téma: Porozvodová a </a:t>
            </a:r>
            <a:r>
              <a:rPr lang="cs-CZ" sz="3600" b="1" dirty="0" err="1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porozchodová</a:t>
            </a:r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 situace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pic>
        <p:nvPicPr>
          <p:cNvPr id="3076" name="Picture 4" descr="VÃ½sledek obrÃ¡zku pro rozvod">
            <a:extLst>
              <a:ext uri="{FF2B5EF4-FFF2-40B4-BE49-F238E27FC236}">
                <a16:creationId xmlns:a16="http://schemas.microsoft.com/office/drawing/2014/main" id="{1EA91090-D558-47CE-844B-FDEDE179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88" y="7467099"/>
            <a:ext cx="3679521" cy="26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1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704" y="2500536"/>
            <a:ext cx="3916389" cy="5652803"/>
            <a:chOff x="3025763" y="682529"/>
            <a:chExt cx="3098902" cy="4472868"/>
          </a:xfrm>
          <a:solidFill>
            <a:srgbClr val="FF6600"/>
          </a:solidFill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3520657" y="3786965"/>
              <a:ext cx="2230899" cy="566859"/>
            </a:xfrm>
            <a:custGeom>
              <a:avLst/>
              <a:gdLst>
                <a:gd name="T0" fmla="*/ 5208 w 8889"/>
                <a:gd name="T1" fmla="*/ 0 h 2263"/>
                <a:gd name="T2" fmla="*/ 5208 w 8889"/>
                <a:gd name="T3" fmla="*/ 0 h 2263"/>
                <a:gd name="T4" fmla="*/ 5208 w 8889"/>
                <a:gd name="T5" fmla="*/ 156 h 2263"/>
                <a:gd name="T6" fmla="*/ 5230 w 8889"/>
                <a:gd name="T7" fmla="*/ 222 h 2263"/>
                <a:gd name="T8" fmla="*/ 5296 w 8889"/>
                <a:gd name="T9" fmla="*/ 377 h 2263"/>
                <a:gd name="T10" fmla="*/ 5363 w 8889"/>
                <a:gd name="T11" fmla="*/ 621 h 2263"/>
                <a:gd name="T12" fmla="*/ 5363 w 8889"/>
                <a:gd name="T13" fmla="*/ 621 h 2263"/>
                <a:gd name="T14" fmla="*/ 5363 w 8889"/>
                <a:gd name="T15" fmla="*/ 643 h 2263"/>
                <a:gd name="T16" fmla="*/ 5363 w 8889"/>
                <a:gd name="T17" fmla="*/ 643 h 2263"/>
                <a:gd name="T18" fmla="*/ 4942 w 8889"/>
                <a:gd name="T19" fmla="*/ 975 h 2263"/>
                <a:gd name="T20" fmla="*/ 4521 w 8889"/>
                <a:gd name="T21" fmla="*/ 599 h 2263"/>
                <a:gd name="T22" fmla="*/ 4521 w 8889"/>
                <a:gd name="T23" fmla="*/ 599 h 2263"/>
                <a:gd name="T24" fmla="*/ 4609 w 8889"/>
                <a:gd name="T25" fmla="*/ 377 h 2263"/>
                <a:gd name="T26" fmla="*/ 4676 w 8889"/>
                <a:gd name="T27" fmla="*/ 244 h 2263"/>
                <a:gd name="T28" fmla="*/ 4698 w 8889"/>
                <a:gd name="T29" fmla="*/ 156 h 2263"/>
                <a:gd name="T30" fmla="*/ 4698 w 8889"/>
                <a:gd name="T31" fmla="*/ 156 h 2263"/>
                <a:gd name="T32" fmla="*/ 4698 w 8889"/>
                <a:gd name="T33" fmla="*/ 0 h 2263"/>
                <a:gd name="T34" fmla="*/ 177 w 8889"/>
                <a:gd name="T35" fmla="*/ 0 h 2263"/>
                <a:gd name="T36" fmla="*/ 0 w 8889"/>
                <a:gd name="T37" fmla="*/ 1020 h 2263"/>
                <a:gd name="T38" fmla="*/ 5496 w 8889"/>
                <a:gd name="T39" fmla="*/ 2262 h 2263"/>
                <a:gd name="T40" fmla="*/ 5961 w 8889"/>
                <a:gd name="T41" fmla="*/ 843 h 2263"/>
                <a:gd name="T42" fmla="*/ 8533 w 8889"/>
                <a:gd name="T43" fmla="*/ 843 h 2263"/>
                <a:gd name="T44" fmla="*/ 8888 w 8889"/>
                <a:gd name="T45" fmla="*/ 0 h 2263"/>
                <a:gd name="T46" fmla="*/ 5208 w 8889"/>
                <a:gd name="T4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9" h="2263">
                  <a:moveTo>
                    <a:pt x="5208" y="0"/>
                  </a:moveTo>
                  <a:lnTo>
                    <a:pt x="5208" y="0"/>
                  </a:lnTo>
                  <a:cubicBezTo>
                    <a:pt x="5208" y="156"/>
                    <a:pt x="5208" y="156"/>
                    <a:pt x="5208" y="156"/>
                  </a:cubicBezTo>
                  <a:cubicBezTo>
                    <a:pt x="5230" y="222"/>
                    <a:pt x="5230" y="222"/>
                    <a:pt x="5230" y="222"/>
                  </a:cubicBezTo>
                  <a:cubicBezTo>
                    <a:pt x="5252" y="288"/>
                    <a:pt x="5252" y="311"/>
                    <a:pt x="5296" y="377"/>
                  </a:cubicBezTo>
                  <a:cubicBezTo>
                    <a:pt x="5363" y="444"/>
                    <a:pt x="5385" y="532"/>
                    <a:pt x="5363" y="621"/>
                  </a:cubicBezTo>
                  <a:lnTo>
                    <a:pt x="5363" y="621"/>
                  </a:lnTo>
                  <a:cubicBezTo>
                    <a:pt x="5363" y="643"/>
                    <a:pt x="5363" y="643"/>
                    <a:pt x="5363" y="643"/>
                  </a:cubicBezTo>
                  <a:lnTo>
                    <a:pt x="5363" y="643"/>
                  </a:lnTo>
                  <a:cubicBezTo>
                    <a:pt x="5363" y="820"/>
                    <a:pt x="5164" y="975"/>
                    <a:pt x="4942" y="975"/>
                  </a:cubicBezTo>
                  <a:cubicBezTo>
                    <a:pt x="4721" y="975"/>
                    <a:pt x="4521" y="798"/>
                    <a:pt x="4521" y="599"/>
                  </a:cubicBezTo>
                  <a:lnTo>
                    <a:pt x="4521" y="599"/>
                  </a:lnTo>
                  <a:cubicBezTo>
                    <a:pt x="4521" y="510"/>
                    <a:pt x="4543" y="444"/>
                    <a:pt x="4609" y="377"/>
                  </a:cubicBezTo>
                  <a:cubicBezTo>
                    <a:pt x="4632" y="333"/>
                    <a:pt x="4654" y="288"/>
                    <a:pt x="4676" y="244"/>
                  </a:cubicBezTo>
                  <a:cubicBezTo>
                    <a:pt x="4698" y="156"/>
                    <a:pt x="4698" y="156"/>
                    <a:pt x="4698" y="156"/>
                  </a:cubicBezTo>
                  <a:lnTo>
                    <a:pt x="4698" y="156"/>
                  </a:lnTo>
                  <a:cubicBezTo>
                    <a:pt x="4698" y="0"/>
                    <a:pt x="4698" y="0"/>
                    <a:pt x="469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1" y="554"/>
                    <a:pt x="0" y="1020"/>
                    <a:pt x="0" y="1020"/>
                  </a:cubicBezTo>
                  <a:cubicBezTo>
                    <a:pt x="5496" y="2262"/>
                    <a:pt x="5496" y="2262"/>
                    <a:pt x="5496" y="2262"/>
                  </a:cubicBezTo>
                  <a:cubicBezTo>
                    <a:pt x="5496" y="2262"/>
                    <a:pt x="5696" y="931"/>
                    <a:pt x="5961" y="843"/>
                  </a:cubicBezTo>
                  <a:cubicBezTo>
                    <a:pt x="6250" y="731"/>
                    <a:pt x="8001" y="1486"/>
                    <a:pt x="8533" y="843"/>
                  </a:cubicBezTo>
                  <a:cubicBezTo>
                    <a:pt x="8754" y="554"/>
                    <a:pt x="8866" y="244"/>
                    <a:pt x="8888" y="0"/>
                  </a:cubicBezTo>
                  <a:lnTo>
                    <a:pt x="52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112733" y="1399959"/>
              <a:ext cx="783859" cy="683109"/>
            </a:xfrm>
            <a:custGeom>
              <a:avLst/>
              <a:gdLst>
                <a:gd name="T0" fmla="*/ 2393 w 3125"/>
                <a:gd name="T1" fmla="*/ 0 h 2727"/>
                <a:gd name="T2" fmla="*/ 2393 w 3125"/>
                <a:gd name="T3" fmla="*/ 0 h 2727"/>
                <a:gd name="T4" fmla="*/ 0 w 3125"/>
                <a:gd name="T5" fmla="*/ 0 h 2727"/>
                <a:gd name="T6" fmla="*/ 0 w 3125"/>
                <a:gd name="T7" fmla="*/ 2726 h 2727"/>
                <a:gd name="T8" fmla="*/ 399 w 3125"/>
                <a:gd name="T9" fmla="*/ 2726 h 2727"/>
                <a:gd name="T10" fmla="*/ 399 w 3125"/>
                <a:gd name="T11" fmla="*/ 2637 h 2727"/>
                <a:gd name="T12" fmla="*/ 376 w 3125"/>
                <a:gd name="T13" fmla="*/ 2571 h 2727"/>
                <a:gd name="T14" fmla="*/ 310 w 3125"/>
                <a:gd name="T15" fmla="*/ 2415 h 2727"/>
                <a:gd name="T16" fmla="*/ 244 w 3125"/>
                <a:gd name="T17" fmla="*/ 2171 h 2727"/>
                <a:gd name="T18" fmla="*/ 244 w 3125"/>
                <a:gd name="T19" fmla="*/ 2171 h 2727"/>
                <a:gd name="T20" fmla="*/ 244 w 3125"/>
                <a:gd name="T21" fmla="*/ 2149 h 2727"/>
                <a:gd name="T22" fmla="*/ 244 w 3125"/>
                <a:gd name="T23" fmla="*/ 2149 h 2727"/>
                <a:gd name="T24" fmla="*/ 665 w 3125"/>
                <a:gd name="T25" fmla="*/ 1817 h 2727"/>
                <a:gd name="T26" fmla="*/ 1085 w 3125"/>
                <a:gd name="T27" fmla="*/ 2194 h 2727"/>
                <a:gd name="T28" fmla="*/ 1085 w 3125"/>
                <a:gd name="T29" fmla="*/ 2194 h 2727"/>
                <a:gd name="T30" fmla="*/ 1019 w 3125"/>
                <a:gd name="T31" fmla="*/ 2415 h 2727"/>
                <a:gd name="T32" fmla="*/ 931 w 3125"/>
                <a:gd name="T33" fmla="*/ 2549 h 2727"/>
                <a:gd name="T34" fmla="*/ 908 w 3125"/>
                <a:gd name="T35" fmla="*/ 2637 h 2727"/>
                <a:gd name="T36" fmla="*/ 908 w 3125"/>
                <a:gd name="T37" fmla="*/ 2637 h 2727"/>
                <a:gd name="T38" fmla="*/ 908 w 3125"/>
                <a:gd name="T39" fmla="*/ 2726 h 2727"/>
                <a:gd name="T40" fmla="*/ 3080 w 3125"/>
                <a:gd name="T41" fmla="*/ 2726 h 2727"/>
                <a:gd name="T42" fmla="*/ 2393 w 3125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lnTo>
                    <a:pt x="244" y="2171"/>
                  </a:lnTo>
                  <a:cubicBezTo>
                    <a:pt x="244" y="2149"/>
                    <a:pt x="244" y="2149"/>
                    <a:pt x="244" y="2149"/>
                  </a:cubicBezTo>
                  <a:lnTo>
                    <a:pt x="244" y="2149"/>
                  </a:ln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lnTo>
                    <a:pt x="1085" y="2194"/>
                  </a:ln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lnTo>
                    <a:pt x="908" y="2637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3866087" y="2195997"/>
              <a:ext cx="1128182" cy="683109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3237228" y="2992035"/>
              <a:ext cx="1117110" cy="683109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3866087" y="682529"/>
              <a:ext cx="1763684" cy="605609"/>
            </a:xfrm>
            <a:custGeom>
              <a:avLst/>
              <a:gdLst>
                <a:gd name="T0" fmla="*/ 4965 w 7027"/>
                <a:gd name="T1" fmla="*/ 909 h 2418"/>
                <a:gd name="T2" fmla="*/ 4965 w 7027"/>
                <a:gd name="T3" fmla="*/ 909 h 2418"/>
                <a:gd name="T4" fmla="*/ 0 w 7027"/>
                <a:gd name="T5" fmla="*/ 842 h 2418"/>
                <a:gd name="T6" fmla="*/ 0 w 7027"/>
                <a:gd name="T7" fmla="*/ 2417 h 2418"/>
                <a:gd name="T8" fmla="*/ 3790 w 7027"/>
                <a:gd name="T9" fmla="*/ 2417 h 2418"/>
                <a:gd name="T10" fmla="*/ 3790 w 7027"/>
                <a:gd name="T11" fmla="*/ 2151 h 2418"/>
                <a:gd name="T12" fmla="*/ 3768 w 7027"/>
                <a:gd name="T13" fmla="*/ 2062 h 2418"/>
                <a:gd name="T14" fmla="*/ 3679 w 7027"/>
                <a:gd name="T15" fmla="*/ 1929 h 2418"/>
                <a:gd name="T16" fmla="*/ 3613 w 7027"/>
                <a:gd name="T17" fmla="*/ 1686 h 2418"/>
                <a:gd name="T18" fmla="*/ 3613 w 7027"/>
                <a:gd name="T19" fmla="*/ 1663 h 2418"/>
                <a:gd name="T20" fmla="*/ 3613 w 7027"/>
                <a:gd name="T21" fmla="*/ 1663 h 2418"/>
                <a:gd name="T22" fmla="*/ 4034 w 7027"/>
                <a:gd name="T23" fmla="*/ 1330 h 2418"/>
                <a:gd name="T24" fmla="*/ 4454 w 7027"/>
                <a:gd name="T25" fmla="*/ 1686 h 2418"/>
                <a:gd name="T26" fmla="*/ 4454 w 7027"/>
                <a:gd name="T27" fmla="*/ 1686 h 2418"/>
                <a:gd name="T28" fmla="*/ 4388 w 7027"/>
                <a:gd name="T29" fmla="*/ 1929 h 2418"/>
                <a:gd name="T30" fmla="*/ 4322 w 7027"/>
                <a:gd name="T31" fmla="*/ 2040 h 2418"/>
                <a:gd name="T32" fmla="*/ 4300 w 7027"/>
                <a:gd name="T33" fmla="*/ 2151 h 2418"/>
                <a:gd name="T34" fmla="*/ 4277 w 7027"/>
                <a:gd name="T35" fmla="*/ 2151 h 2418"/>
                <a:gd name="T36" fmla="*/ 4277 w 7027"/>
                <a:gd name="T37" fmla="*/ 2417 h 2418"/>
                <a:gd name="T38" fmla="*/ 7026 w 7027"/>
                <a:gd name="T39" fmla="*/ 2417 h 2418"/>
                <a:gd name="T40" fmla="*/ 4965 w 7027"/>
                <a:gd name="T41" fmla="*/ 909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lnTo>
                    <a:pt x="3613" y="1663"/>
                  </a:ln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lnTo>
                    <a:pt x="4454" y="1686"/>
                  </a:ln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866087" y="1399959"/>
              <a:ext cx="1128182" cy="683109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2726 h 2727"/>
                <a:gd name="T6" fmla="*/ 3479 w 4500"/>
                <a:gd name="T7" fmla="*/ 2726 h 2727"/>
                <a:gd name="T8" fmla="*/ 3479 w 4500"/>
                <a:gd name="T9" fmla="*/ 2460 h 2727"/>
                <a:gd name="T10" fmla="*/ 3457 w 4500"/>
                <a:gd name="T11" fmla="*/ 2371 h 2727"/>
                <a:gd name="T12" fmla="*/ 3391 w 4500"/>
                <a:gd name="T13" fmla="*/ 2238 h 2727"/>
                <a:gd name="T14" fmla="*/ 3324 w 4500"/>
                <a:gd name="T15" fmla="*/ 1972 h 2727"/>
                <a:gd name="T16" fmla="*/ 3324 w 4500"/>
                <a:gd name="T17" fmla="*/ 1972 h 2727"/>
                <a:gd name="T18" fmla="*/ 3324 w 4500"/>
                <a:gd name="T19" fmla="*/ 1972 h 2727"/>
                <a:gd name="T20" fmla="*/ 3324 w 4500"/>
                <a:gd name="T21" fmla="*/ 1972 h 2727"/>
                <a:gd name="T22" fmla="*/ 3745 w 4500"/>
                <a:gd name="T23" fmla="*/ 1640 h 2727"/>
                <a:gd name="T24" fmla="*/ 4166 w 4500"/>
                <a:gd name="T25" fmla="*/ 1994 h 2727"/>
                <a:gd name="T26" fmla="*/ 4166 w 4500"/>
                <a:gd name="T27" fmla="*/ 1994 h 2727"/>
                <a:gd name="T28" fmla="*/ 4100 w 4500"/>
                <a:gd name="T29" fmla="*/ 2238 h 2727"/>
                <a:gd name="T30" fmla="*/ 4011 w 4500"/>
                <a:gd name="T31" fmla="*/ 2349 h 2727"/>
                <a:gd name="T32" fmla="*/ 3989 w 4500"/>
                <a:gd name="T33" fmla="*/ 2460 h 2727"/>
                <a:gd name="T34" fmla="*/ 3989 w 4500"/>
                <a:gd name="T35" fmla="*/ 2460 h 2727"/>
                <a:gd name="T36" fmla="*/ 3989 w 4500"/>
                <a:gd name="T37" fmla="*/ 2726 h 2727"/>
                <a:gd name="T38" fmla="*/ 4499 w 4500"/>
                <a:gd name="T39" fmla="*/ 2726 h 2727"/>
                <a:gd name="T40" fmla="*/ 4499 w 4500"/>
                <a:gd name="T41" fmla="*/ 0 h 2727"/>
                <a:gd name="T42" fmla="*/ 0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lnTo>
                    <a:pt x="3324" y="1972"/>
                  </a:lnTo>
                  <a:lnTo>
                    <a:pt x="3324" y="1972"/>
                  </a:lnTo>
                  <a:lnTo>
                    <a:pt x="3324" y="1972"/>
                  </a:ln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lnTo>
                    <a:pt x="4166" y="1994"/>
                  </a:ln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lnTo>
                    <a:pt x="3989" y="2460"/>
                  </a:ln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4472803" y="2992035"/>
              <a:ext cx="1651862" cy="683109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025763" y="2195997"/>
              <a:ext cx="722966" cy="683109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3381157" y="960423"/>
              <a:ext cx="366465" cy="327715"/>
            </a:xfrm>
            <a:custGeom>
              <a:avLst/>
              <a:gdLst>
                <a:gd name="T0" fmla="*/ 1462 w 1463"/>
                <a:gd name="T1" fmla="*/ 1309 h 1310"/>
                <a:gd name="T2" fmla="*/ 1462 w 1463"/>
                <a:gd name="T3" fmla="*/ 1309 h 1310"/>
                <a:gd name="T4" fmla="*/ 1462 w 1463"/>
                <a:gd name="T5" fmla="*/ 0 h 1310"/>
                <a:gd name="T6" fmla="*/ 0 w 1463"/>
                <a:gd name="T7" fmla="*/ 1309 h 1310"/>
                <a:gd name="T8" fmla="*/ 1462 w 1463"/>
                <a:gd name="T9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3042370" y="4332788"/>
              <a:ext cx="2336078" cy="822609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47943" y="3920930"/>
              <a:ext cx="1646326" cy="761716"/>
            </a:xfrm>
            <a:custGeom>
              <a:avLst/>
              <a:gdLst>
                <a:gd name="T0" fmla="*/ 6560 w 6561"/>
                <a:gd name="T1" fmla="*/ 3037 h 3038"/>
                <a:gd name="T2" fmla="*/ 0 w 6561"/>
                <a:gd name="T3" fmla="*/ 1641 h 3038"/>
                <a:gd name="T4" fmla="*/ 554 w 6561"/>
                <a:gd name="T5" fmla="*/ 0 h 3038"/>
                <a:gd name="T6" fmla="*/ 6560 w 6561"/>
                <a:gd name="T7" fmla="*/ 1419 h 3038"/>
                <a:gd name="T8" fmla="*/ 6560 w 6561"/>
                <a:gd name="T9" fmla="*/ 3037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1" h="3038">
                  <a:moveTo>
                    <a:pt x="6560" y="3037"/>
                  </a:moveTo>
                  <a:lnTo>
                    <a:pt x="0" y="1641"/>
                  </a:lnTo>
                  <a:lnTo>
                    <a:pt x="554" y="0"/>
                  </a:lnTo>
                  <a:lnTo>
                    <a:pt x="6560" y="1419"/>
                  </a:lnTo>
                  <a:lnTo>
                    <a:pt x="6560" y="30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5112733" y="2195997"/>
              <a:ext cx="984253" cy="683109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3042370" y="1399959"/>
              <a:ext cx="705252" cy="683109"/>
            </a:xfrm>
            <a:custGeom>
              <a:avLst/>
              <a:gdLst>
                <a:gd name="T0" fmla="*/ 2814 w 2815"/>
                <a:gd name="T1" fmla="*/ 0 h 2727"/>
                <a:gd name="T2" fmla="*/ 2814 w 2815"/>
                <a:gd name="T3" fmla="*/ 0 h 2727"/>
                <a:gd name="T4" fmla="*/ 997 w 2815"/>
                <a:gd name="T5" fmla="*/ 0 h 2727"/>
                <a:gd name="T6" fmla="*/ 620 w 2815"/>
                <a:gd name="T7" fmla="*/ 642 h 2727"/>
                <a:gd name="T8" fmla="*/ 0 w 2815"/>
                <a:gd name="T9" fmla="*/ 2726 h 2727"/>
                <a:gd name="T10" fmla="*/ 1706 w 2815"/>
                <a:gd name="T11" fmla="*/ 2726 h 2727"/>
                <a:gd name="T12" fmla="*/ 1706 w 2815"/>
                <a:gd name="T13" fmla="*/ 2460 h 2727"/>
                <a:gd name="T14" fmla="*/ 1684 w 2815"/>
                <a:gd name="T15" fmla="*/ 2371 h 2727"/>
                <a:gd name="T16" fmla="*/ 1596 w 2815"/>
                <a:gd name="T17" fmla="*/ 2238 h 2727"/>
                <a:gd name="T18" fmla="*/ 1529 w 2815"/>
                <a:gd name="T19" fmla="*/ 1994 h 2727"/>
                <a:gd name="T20" fmla="*/ 1529 w 2815"/>
                <a:gd name="T21" fmla="*/ 1972 h 2727"/>
                <a:gd name="T22" fmla="*/ 1529 w 2815"/>
                <a:gd name="T23" fmla="*/ 1972 h 2727"/>
                <a:gd name="T24" fmla="*/ 1529 w 2815"/>
                <a:gd name="T25" fmla="*/ 1972 h 2727"/>
                <a:gd name="T26" fmla="*/ 1950 w 2815"/>
                <a:gd name="T27" fmla="*/ 1640 h 2727"/>
                <a:gd name="T28" fmla="*/ 2371 w 2815"/>
                <a:gd name="T29" fmla="*/ 2017 h 2727"/>
                <a:gd name="T30" fmla="*/ 2371 w 2815"/>
                <a:gd name="T31" fmla="*/ 2017 h 2727"/>
                <a:gd name="T32" fmla="*/ 2305 w 2815"/>
                <a:gd name="T33" fmla="*/ 2238 h 2727"/>
                <a:gd name="T34" fmla="*/ 2238 w 2815"/>
                <a:gd name="T35" fmla="*/ 2371 h 2727"/>
                <a:gd name="T36" fmla="*/ 2216 w 2815"/>
                <a:gd name="T37" fmla="*/ 2460 h 2727"/>
                <a:gd name="T38" fmla="*/ 2216 w 2815"/>
                <a:gd name="T39" fmla="*/ 2460 h 2727"/>
                <a:gd name="T40" fmla="*/ 2216 w 2815"/>
                <a:gd name="T41" fmla="*/ 2726 h 2727"/>
                <a:gd name="T42" fmla="*/ 2814 w 2815"/>
                <a:gd name="T43" fmla="*/ 2726 h 2727"/>
                <a:gd name="T44" fmla="*/ 2814 w 2815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lnTo>
                    <a:pt x="1529" y="1972"/>
                  </a:lnTo>
                  <a:lnTo>
                    <a:pt x="1529" y="1972"/>
                  </a:ln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lnTo>
                    <a:pt x="2371" y="2017"/>
                  </a:ln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lnTo>
                    <a:pt x="2216" y="2460"/>
                  </a:ln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</p:grpSp>
      <p:sp>
        <p:nvSpPr>
          <p:cNvPr id="17" name="Title"/>
          <p:cNvSpPr txBox="1">
            <a:spLocks/>
          </p:cNvSpPr>
          <p:nvPr/>
        </p:nvSpPr>
        <p:spPr>
          <a:xfrm>
            <a:off x="1389832" y="2822867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Dílčí doporučení pro jednotlivé aktéry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8427" y="3804794"/>
            <a:ext cx="8850707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Podporovat předávání informací široké veřejnosti o postavení OSPOD v procesu rozvodů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Zvážit zavedení </a:t>
            </a:r>
            <a:r>
              <a:rPr lang="cs-CZ" sz="2800" dirty="0" err="1"/>
              <a:t>Cochemské</a:t>
            </a:r>
            <a:r>
              <a:rPr lang="cs-CZ" sz="2800" dirty="0"/>
              <a:t> praxe do Pardubic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OSPOD by měl v rámci možností eliminovat zapojení do asistovaných kontaktů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V případě sezení s rodiči by měli aktéři trvat na přítomnosti obou rodičů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Zapojit do této problematiku školu a školská zařízení včetně mateřských škol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5807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E0CE152-7B89-4FE2-A376-67A5167E9B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3225523"/>
            <a:ext cx="13004800" cy="693137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Podpora nultých ročníků v ZŠ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Podporovat dostupnost kroužků již v mateřských školách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Zapojovat do doprovázejících služeb rodiče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Informovat aktéry i rodiče o volnočasových možnostech 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Pracovat s tématem nadměrného užívání mobilních telefonů a jiné elektroniky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Podpořit myšlenku rozvoje služeb individuálního doučování (se zapojením rodičů), doprovázení a </a:t>
            </a:r>
            <a:r>
              <a:rPr lang="cs-CZ" altLang="cs-CZ" i="0" dirty="0" err="1">
                <a:solidFill>
                  <a:schemeClr val="tx1"/>
                </a:solidFill>
              </a:rPr>
              <a:t>předprobačních</a:t>
            </a:r>
            <a:r>
              <a:rPr lang="cs-CZ" altLang="cs-CZ" i="0" dirty="0">
                <a:solidFill>
                  <a:schemeClr val="tx1"/>
                </a:solidFill>
              </a:rPr>
              <a:t> programů pro problémové děti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4EF524F-4FEF-465C-B642-A024C7CA3136}"/>
              </a:ext>
            </a:extLst>
          </p:cNvPr>
          <p:cNvSpPr txBox="1">
            <a:spLocks/>
          </p:cNvSpPr>
          <p:nvPr/>
        </p:nvSpPr>
        <p:spPr>
          <a:xfrm>
            <a:off x="237704" y="2212504"/>
            <a:ext cx="12064698" cy="8327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2. téma: Podpora preventivní sítě prostřednictvím vhodného a dostupného trávení volného času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pic>
        <p:nvPicPr>
          <p:cNvPr id="4098" name="Picture 2" descr="VÃ½sledek obrÃ¡zku pro volnÃ½ Äas">
            <a:extLst>
              <a:ext uri="{FF2B5EF4-FFF2-40B4-BE49-F238E27FC236}">
                <a16:creationId xmlns:a16="http://schemas.microsoft.com/office/drawing/2014/main" id="{271276CE-8F7B-458C-B435-947EEA3C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47" y="7325072"/>
            <a:ext cx="3965279" cy="25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9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704" y="2500536"/>
            <a:ext cx="3916389" cy="5652803"/>
            <a:chOff x="3025763" y="682529"/>
            <a:chExt cx="3098902" cy="4472868"/>
          </a:xfrm>
          <a:solidFill>
            <a:srgbClr val="FF6600"/>
          </a:solidFill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3520657" y="3786965"/>
              <a:ext cx="2230899" cy="566859"/>
            </a:xfrm>
            <a:custGeom>
              <a:avLst/>
              <a:gdLst>
                <a:gd name="T0" fmla="*/ 5208 w 8889"/>
                <a:gd name="T1" fmla="*/ 0 h 2263"/>
                <a:gd name="T2" fmla="*/ 5208 w 8889"/>
                <a:gd name="T3" fmla="*/ 0 h 2263"/>
                <a:gd name="T4" fmla="*/ 5208 w 8889"/>
                <a:gd name="T5" fmla="*/ 156 h 2263"/>
                <a:gd name="T6" fmla="*/ 5230 w 8889"/>
                <a:gd name="T7" fmla="*/ 222 h 2263"/>
                <a:gd name="T8" fmla="*/ 5296 w 8889"/>
                <a:gd name="T9" fmla="*/ 377 h 2263"/>
                <a:gd name="T10" fmla="*/ 5363 w 8889"/>
                <a:gd name="T11" fmla="*/ 621 h 2263"/>
                <a:gd name="T12" fmla="*/ 5363 w 8889"/>
                <a:gd name="T13" fmla="*/ 621 h 2263"/>
                <a:gd name="T14" fmla="*/ 5363 w 8889"/>
                <a:gd name="T15" fmla="*/ 643 h 2263"/>
                <a:gd name="T16" fmla="*/ 5363 w 8889"/>
                <a:gd name="T17" fmla="*/ 643 h 2263"/>
                <a:gd name="T18" fmla="*/ 4942 w 8889"/>
                <a:gd name="T19" fmla="*/ 975 h 2263"/>
                <a:gd name="T20" fmla="*/ 4521 w 8889"/>
                <a:gd name="T21" fmla="*/ 599 h 2263"/>
                <a:gd name="T22" fmla="*/ 4521 w 8889"/>
                <a:gd name="T23" fmla="*/ 599 h 2263"/>
                <a:gd name="T24" fmla="*/ 4609 w 8889"/>
                <a:gd name="T25" fmla="*/ 377 h 2263"/>
                <a:gd name="T26" fmla="*/ 4676 w 8889"/>
                <a:gd name="T27" fmla="*/ 244 h 2263"/>
                <a:gd name="T28" fmla="*/ 4698 w 8889"/>
                <a:gd name="T29" fmla="*/ 156 h 2263"/>
                <a:gd name="T30" fmla="*/ 4698 w 8889"/>
                <a:gd name="T31" fmla="*/ 156 h 2263"/>
                <a:gd name="T32" fmla="*/ 4698 w 8889"/>
                <a:gd name="T33" fmla="*/ 0 h 2263"/>
                <a:gd name="T34" fmla="*/ 177 w 8889"/>
                <a:gd name="T35" fmla="*/ 0 h 2263"/>
                <a:gd name="T36" fmla="*/ 0 w 8889"/>
                <a:gd name="T37" fmla="*/ 1020 h 2263"/>
                <a:gd name="T38" fmla="*/ 5496 w 8889"/>
                <a:gd name="T39" fmla="*/ 2262 h 2263"/>
                <a:gd name="T40" fmla="*/ 5961 w 8889"/>
                <a:gd name="T41" fmla="*/ 843 h 2263"/>
                <a:gd name="T42" fmla="*/ 8533 w 8889"/>
                <a:gd name="T43" fmla="*/ 843 h 2263"/>
                <a:gd name="T44" fmla="*/ 8888 w 8889"/>
                <a:gd name="T45" fmla="*/ 0 h 2263"/>
                <a:gd name="T46" fmla="*/ 5208 w 8889"/>
                <a:gd name="T4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9" h="2263">
                  <a:moveTo>
                    <a:pt x="5208" y="0"/>
                  </a:moveTo>
                  <a:lnTo>
                    <a:pt x="5208" y="0"/>
                  </a:lnTo>
                  <a:cubicBezTo>
                    <a:pt x="5208" y="156"/>
                    <a:pt x="5208" y="156"/>
                    <a:pt x="5208" y="156"/>
                  </a:cubicBezTo>
                  <a:cubicBezTo>
                    <a:pt x="5230" y="222"/>
                    <a:pt x="5230" y="222"/>
                    <a:pt x="5230" y="222"/>
                  </a:cubicBezTo>
                  <a:cubicBezTo>
                    <a:pt x="5252" y="288"/>
                    <a:pt x="5252" y="311"/>
                    <a:pt x="5296" y="377"/>
                  </a:cubicBezTo>
                  <a:cubicBezTo>
                    <a:pt x="5363" y="444"/>
                    <a:pt x="5385" y="532"/>
                    <a:pt x="5363" y="621"/>
                  </a:cubicBezTo>
                  <a:lnTo>
                    <a:pt x="5363" y="621"/>
                  </a:lnTo>
                  <a:cubicBezTo>
                    <a:pt x="5363" y="643"/>
                    <a:pt x="5363" y="643"/>
                    <a:pt x="5363" y="643"/>
                  </a:cubicBezTo>
                  <a:lnTo>
                    <a:pt x="5363" y="643"/>
                  </a:lnTo>
                  <a:cubicBezTo>
                    <a:pt x="5363" y="820"/>
                    <a:pt x="5164" y="975"/>
                    <a:pt x="4942" y="975"/>
                  </a:cubicBezTo>
                  <a:cubicBezTo>
                    <a:pt x="4721" y="975"/>
                    <a:pt x="4521" y="798"/>
                    <a:pt x="4521" y="599"/>
                  </a:cubicBezTo>
                  <a:lnTo>
                    <a:pt x="4521" y="599"/>
                  </a:lnTo>
                  <a:cubicBezTo>
                    <a:pt x="4521" y="510"/>
                    <a:pt x="4543" y="444"/>
                    <a:pt x="4609" y="377"/>
                  </a:cubicBezTo>
                  <a:cubicBezTo>
                    <a:pt x="4632" y="333"/>
                    <a:pt x="4654" y="288"/>
                    <a:pt x="4676" y="244"/>
                  </a:cubicBezTo>
                  <a:cubicBezTo>
                    <a:pt x="4698" y="156"/>
                    <a:pt x="4698" y="156"/>
                    <a:pt x="4698" y="156"/>
                  </a:cubicBezTo>
                  <a:lnTo>
                    <a:pt x="4698" y="156"/>
                  </a:lnTo>
                  <a:cubicBezTo>
                    <a:pt x="4698" y="0"/>
                    <a:pt x="4698" y="0"/>
                    <a:pt x="469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1" y="554"/>
                    <a:pt x="0" y="1020"/>
                    <a:pt x="0" y="1020"/>
                  </a:cubicBezTo>
                  <a:cubicBezTo>
                    <a:pt x="5496" y="2262"/>
                    <a:pt x="5496" y="2262"/>
                    <a:pt x="5496" y="2262"/>
                  </a:cubicBezTo>
                  <a:cubicBezTo>
                    <a:pt x="5496" y="2262"/>
                    <a:pt x="5696" y="931"/>
                    <a:pt x="5961" y="843"/>
                  </a:cubicBezTo>
                  <a:cubicBezTo>
                    <a:pt x="6250" y="731"/>
                    <a:pt x="8001" y="1486"/>
                    <a:pt x="8533" y="843"/>
                  </a:cubicBezTo>
                  <a:cubicBezTo>
                    <a:pt x="8754" y="554"/>
                    <a:pt x="8866" y="244"/>
                    <a:pt x="8888" y="0"/>
                  </a:cubicBezTo>
                  <a:lnTo>
                    <a:pt x="52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112733" y="1399959"/>
              <a:ext cx="783859" cy="683109"/>
            </a:xfrm>
            <a:custGeom>
              <a:avLst/>
              <a:gdLst>
                <a:gd name="T0" fmla="*/ 2393 w 3125"/>
                <a:gd name="T1" fmla="*/ 0 h 2727"/>
                <a:gd name="T2" fmla="*/ 2393 w 3125"/>
                <a:gd name="T3" fmla="*/ 0 h 2727"/>
                <a:gd name="T4" fmla="*/ 0 w 3125"/>
                <a:gd name="T5" fmla="*/ 0 h 2727"/>
                <a:gd name="T6" fmla="*/ 0 w 3125"/>
                <a:gd name="T7" fmla="*/ 2726 h 2727"/>
                <a:gd name="T8" fmla="*/ 399 w 3125"/>
                <a:gd name="T9" fmla="*/ 2726 h 2727"/>
                <a:gd name="T10" fmla="*/ 399 w 3125"/>
                <a:gd name="T11" fmla="*/ 2637 h 2727"/>
                <a:gd name="T12" fmla="*/ 376 w 3125"/>
                <a:gd name="T13" fmla="*/ 2571 h 2727"/>
                <a:gd name="T14" fmla="*/ 310 w 3125"/>
                <a:gd name="T15" fmla="*/ 2415 h 2727"/>
                <a:gd name="T16" fmla="*/ 244 w 3125"/>
                <a:gd name="T17" fmla="*/ 2171 h 2727"/>
                <a:gd name="T18" fmla="*/ 244 w 3125"/>
                <a:gd name="T19" fmla="*/ 2171 h 2727"/>
                <a:gd name="T20" fmla="*/ 244 w 3125"/>
                <a:gd name="T21" fmla="*/ 2149 h 2727"/>
                <a:gd name="T22" fmla="*/ 244 w 3125"/>
                <a:gd name="T23" fmla="*/ 2149 h 2727"/>
                <a:gd name="T24" fmla="*/ 665 w 3125"/>
                <a:gd name="T25" fmla="*/ 1817 h 2727"/>
                <a:gd name="T26" fmla="*/ 1085 w 3125"/>
                <a:gd name="T27" fmla="*/ 2194 h 2727"/>
                <a:gd name="T28" fmla="*/ 1085 w 3125"/>
                <a:gd name="T29" fmla="*/ 2194 h 2727"/>
                <a:gd name="T30" fmla="*/ 1019 w 3125"/>
                <a:gd name="T31" fmla="*/ 2415 h 2727"/>
                <a:gd name="T32" fmla="*/ 931 w 3125"/>
                <a:gd name="T33" fmla="*/ 2549 h 2727"/>
                <a:gd name="T34" fmla="*/ 908 w 3125"/>
                <a:gd name="T35" fmla="*/ 2637 h 2727"/>
                <a:gd name="T36" fmla="*/ 908 w 3125"/>
                <a:gd name="T37" fmla="*/ 2637 h 2727"/>
                <a:gd name="T38" fmla="*/ 908 w 3125"/>
                <a:gd name="T39" fmla="*/ 2726 h 2727"/>
                <a:gd name="T40" fmla="*/ 3080 w 3125"/>
                <a:gd name="T41" fmla="*/ 2726 h 2727"/>
                <a:gd name="T42" fmla="*/ 2393 w 3125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lnTo>
                    <a:pt x="244" y="2171"/>
                  </a:lnTo>
                  <a:cubicBezTo>
                    <a:pt x="244" y="2149"/>
                    <a:pt x="244" y="2149"/>
                    <a:pt x="244" y="2149"/>
                  </a:cubicBezTo>
                  <a:lnTo>
                    <a:pt x="244" y="2149"/>
                  </a:ln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lnTo>
                    <a:pt x="1085" y="2194"/>
                  </a:ln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lnTo>
                    <a:pt x="908" y="2637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3866087" y="2195997"/>
              <a:ext cx="1128182" cy="683109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3237228" y="2992035"/>
              <a:ext cx="1117110" cy="683109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3866087" y="682529"/>
              <a:ext cx="1763684" cy="605609"/>
            </a:xfrm>
            <a:custGeom>
              <a:avLst/>
              <a:gdLst>
                <a:gd name="T0" fmla="*/ 4965 w 7027"/>
                <a:gd name="T1" fmla="*/ 909 h 2418"/>
                <a:gd name="T2" fmla="*/ 4965 w 7027"/>
                <a:gd name="T3" fmla="*/ 909 h 2418"/>
                <a:gd name="T4" fmla="*/ 0 w 7027"/>
                <a:gd name="T5" fmla="*/ 842 h 2418"/>
                <a:gd name="T6" fmla="*/ 0 w 7027"/>
                <a:gd name="T7" fmla="*/ 2417 h 2418"/>
                <a:gd name="T8" fmla="*/ 3790 w 7027"/>
                <a:gd name="T9" fmla="*/ 2417 h 2418"/>
                <a:gd name="T10" fmla="*/ 3790 w 7027"/>
                <a:gd name="T11" fmla="*/ 2151 h 2418"/>
                <a:gd name="T12" fmla="*/ 3768 w 7027"/>
                <a:gd name="T13" fmla="*/ 2062 h 2418"/>
                <a:gd name="T14" fmla="*/ 3679 w 7027"/>
                <a:gd name="T15" fmla="*/ 1929 h 2418"/>
                <a:gd name="T16" fmla="*/ 3613 w 7027"/>
                <a:gd name="T17" fmla="*/ 1686 h 2418"/>
                <a:gd name="T18" fmla="*/ 3613 w 7027"/>
                <a:gd name="T19" fmla="*/ 1663 h 2418"/>
                <a:gd name="T20" fmla="*/ 3613 w 7027"/>
                <a:gd name="T21" fmla="*/ 1663 h 2418"/>
                <a:gd name="T22" fmla="*/ 4034 w 7027"/>
                <a:gd name="T23" fmla="*/ 1330 h 2418"/>
                <a:gd name="T24" fmla="*/ 4454 w 7027"/>
                <a:gd name="T25" fmla="*/ 1686 h 2418"/>
                <a:gd name="T26" fmla="*/ 4454 w 7027"/>
                <a:gd name="T27" fmla="*/ 1686 h 2418"/>
                <a:gd name="T28" fmla="*/ 4388 w 7027"/>
                <a:gd name="T29" fmla="*/ 1929 h 2418"/>
                <a:gd name="T30" fmla="*/ 4322 w 7027"/>
                <a:gd name="T31" fmla="*/ 2040 h 2418"/>
                <a:gd name="T32" fmla="*/ 4300 w 7027"/>
                <a:gd name="T33" fmla="*/ 2151 h 2418"/>
                <a:gd name="T34" fmla="*/ 4277 w 7027"/>
                <a:gd name="T35" fmla="*/ 2151 h 2418"/>
                <a:gd name="T36" fmla="*/ 4277 w 7027"/>
                <a:gd name="T37" fmla="*/ 2417 h 2418"/>
                <a:gd name="T38" fmla="*/ 7026 w 7027"/>
                <a:gd name="T39" fmla="*/ 2417 h 2418"/>
                <a:gd name="T40" fmla="*/ 4965 w 7027"/>
                <a:gd name="T41" fmla="*/ 909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lnTo>
                    <a:pt x="3613" y="1663"/>
                  </a:ln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lnTo>
                    <a:pt x="4454" y="1686"/>
                  </a:ln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866087" y="1399959"/>
              <a:ext cx="1128182" cy="683109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2726 h 2727"/>
                <a:gd name="T6" fmla="*/ 3479 w 4500"/>
                <a:gd name="T7" fmla="*/ 2726 h 2727"/>
                <a:gd name="T8" fmla="*/ 3479 w 4500"/>
                <a:gd name="T9" fmla="*/ 2460 h 2727"/>
                <a:gd name="T10" fmla="*/ 3457 w 4500"/>
                <a:gd name="T11" fmla="*/ 2371 h 2727"/>
                <a:gd name="T12" fmla="*/ 3391 w 4500"/>
                <a:gd name="T13" fmla="*/ 2238 h 2727"/>
                <a:gd name="T14" fmla="*/ 3324 w 4500"/>
                <a:gd name="T15" fmla="*/ 1972 h 2727"/>
                <a:gd name="T16" fmla="*/ 3324 w 4500"/>
                <a:gd name="T17" fmla="*/ 1972 h 2727"/>
                <a:gd name="T18" fmla="*/ 3324 w 4500"/>
                <a:gd name="T19" fmla="*/ 1972 h 2727"/>
                <a:gd name="T20" fmla="*/ 3324 w 4500"/>
                <a:gd name="T21" fmla="*/ 1972 h 2727"/>
                <a:gd name="T22" fmla="*/ 3745 w 4500"/>
                <a:gd name="T23" fmla="*/ 1640 h 2727"/>
                <a:gd name="T24" fmla="*/ 4166 w 4500"/>
                <a:gd name="T25" fmla="*/ 1994 h 2727"/>
                <a:gd name="T26" fmla="*/ 4166 w 4500"/>
                <a:gd name="T27" fmla="*/ 1994 h 2727"/>
                <a:gd name="T28" fmla="*/ 4100 w 4500"/>
                <a:gd name="T29" fmla="*/ 2238 h 2727"/>
                <a:gd name="T30" fmla="*/ 4011 w 4500"/>
                <a:gd name="T31" fmla="*/ 2349 h 2727"/>
                <a:gd name="T32" fmla="*/ 3989 w 4500"/>
                <a:gd name="T33" fmla="*/ 2460 h 2727"/>
                <a:gd name="T34" fmla="*/ 3989 w 4500"/>
                <a:gd name="T35" fmla="*/ 2460 h 2727"/>
                <a:gd name="T36" fmla="*/ 3989 w 4500"/>
                <a:gd name="T37" fmla="*/ 2726 h 2727"/>
                <a:gd name="T38" fmla="*/ 4499 w 4500"/>
                <a:gd name="T39" fmla="*/ 2726 h 2727"/>
                <a:gd name="T40" fmla="*/ 4499 w 4500"/>
                <a:gd name="T41" fmla="*/ 0 h 2727"/>
                <a:gd name="T42" fmla="*/ 0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lnTo>
                    <a:pt x="3324" y="1972"/>
                  </a:lnTo>
                  <a:lnTo>
                    <a:pt x="3324" y="1972"/>
                  </a:lnTo>
                  <a:lnTo>
                    <a:pt x="3324" y="1972"/>
                  </a:ln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lnTo>
                    <a:pt x="4166" y="1994"/>
                  </a:ln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lnTo>
                    <a:pt x="3989" y="2460"/>
                  </a:ln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4472803" y="2992035"/>
              <a:ext cx="1651862" cy="683109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025763" y="2195997"/>
              <a:ext cx="722966" cy="683109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3381157" y="960423"/>
              <a:ext cx="366465" cy="327715"/>
            </a:xfrm>
            <a:custGeom>
              <a:avLst/>
              <a:gdLst>
                <a:gd name="T0" fmla="*/ 1462 w 1463"/>
                <a:gd name="T1" fmla="*/ 1309 h 1310"/>
                <a:gd name="T2" fmla="*/ 1462 w 1463"/>
                <a:gd name="T3" fmla="*/ 1309 h 1310"/>
                <a:gd name="T4" fmla="*/ 1462 w 1463"/>
                <a:gd name="T5" fmla="*/ 0 h 1310"/>
                <a:gd name="T6" fmla="*/ 0 w 1463"/>
                <a:gd name="T7" fmla="*/ 1309 h 1310"/>
                <a:gd name="T8" fmla="*/ 1462 w 1463"/>
                <a:gd name="T9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3042370" y="4332788"/>
              <a:ext cx="2336078" cy="822609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47943" y="3920930"/>
              <a:ext cx="1646326" cy="761716"/>
            </a:xfrm>
            <a:custGeom>
              <a:avLst/>
              <a:gdLst>
                <a:gd name="T0" fmla="*/ 6560 w 6561"/>
                <a:gd name="T1" fmla="*/ 3037 h 3038"/>
                <a:gd name="T2" fmla="*/ 0 w 6561"/>
                <a:gd name="T3" fmla="*/ 1641 h 3038"/>
                <a:gd name="T4" fmla="*/ 554 w 6561"/>
                <a:gd name="T5" fmla="*/ 0 h 3038"/>
                <a:gd name="T6" fmla="*/ 6560 w 6561"/>
                <a:gd name="T7" fmla="*/ 1419 h 3038"/>
                <a:gd name="T8" fmla="*/ 6560 w 6561"/>
                <a:gd name="T9" fmla="*/ 3037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1" h="3038">
                  <a:moveTo>
                    <a:pt x="6560" y="3037"/>
                  </a:moveTo>
                  <a:lnTo>
                    <a:pt x="0" y="1641"/>
                  </a:lnTo>
                  <a:lnTo>
                    <a:pt x="554" y="0"/>
                  </a:lnTo>
                  <a:lnTo>
                    <a:pt x="6560" y="1419"/>
                  </a:lnTo>
                  <a:lnTo>
                    <a:pt x="6560" y="30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5112733" y="2195997"/>
              <a:ext cx="984253" cy="683109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3042370" y="1399959"/>
              <a:ext cx="705252" cy="683109"/>
            </a:xfrm>
            <a:custGeom>
              <a:avLst/>
              <a:gdLst>
                <a:gd name="T0" fmla="*/ 2814 w 2815"/>
                <a:gd name="T1" fmla="*/ 0 h 2727"/>
                <a:gd name="T2" fmla="*/ 2814 w 2815"/>
                <a:gd name="T3" fmla="*/ 0 h 2727"/>
                <a:gd name="T4" fmla="*/ 997 w 2815"/>
                <a:gd name="T5" fmla="*/ 0 h 2727"/>
                <a:gd name="T6" fmla="*/ 620 w 2815"/>
                <a:gd name="T7" fmla="*/ 642 h 2727"/>
                <a:gd name="T8" fmla="*/ 0 w 2815"/>
                <a:gd name="T9" fmla="*/ 2726 h 2727"/>
                <a:gd name="T10" fmla="*/ 1706 w 2815"/>
                <a:gd name="T11" fmla="*/ 2726 h 2727"/>
                <a:gd name="T12" fmla="*/ 1706 w 2815"/>
                <a:gd name="T13" fmla="*/ 2460 h 2727"/>
                <a:gd name="T14" fmla="*/ 1684 w 2815"/>
                <a:gd name="T15" fmla="*/ 2371 h 2727"/>
                <a:gd name="T16" fmla="*/ 1596 w 2815"/>
                <a:gd name="T17" fmla="*/ 2238 h 2727"/>
                <a:gd name="T18" fmla="*/ 1529 w 2815"/>
                <a:gd name="T19" fmla="*/ 1994 h 2727"/>
                <a:gd name="T20" fmla="*/ 1529 w 2815"/>
                <a:gd name="T21" fmla="*/ 1972 h 2727"/>
                <a:gd name="T22" fmla="*/ 1529 w 2815"/>
                <a:gd name="T23" fmla="*/ 1972 h 2727"/>
                <a:gd name="T24" fmla="*/ 1529 w 2815"/>
                <a:gd name="T25" fmla="*/ 1972 h 2727"/>
                <a:gd name="T26" fmla="*/ 1950 w 2815"/>
                <a:gd name="T27" fmla="*/ 1640 h 2727"/>
                <a:gd name="T28" fmla="*/ 2371 w 2815"/>
                <a:gd name="T29" fmla="*/ 2017 h 2727"/>
                <a:gd name="T30" fmla="*/ 2371 w 2815"/>
                <a:gd name="T31" fmla="*/ 2017 h 2727"/>
                <a:gd name="T32" fmla="*/ 2305 w 2815"/>
                <a:gd name="T33" fmla="*/ 2238 h 2727"/>
                <a:gd name="T34" fmla="*/ 2238 w 2815"/>
                <a:gd name="T35" fmla="*/ 2371 h 2727"/>
                <a:gd name="T36" fmla="*/ 2216 w 2815"/>
                <a:gd name="T37" fmla="*/ 2460 h 2727"/>
                <a:gd name="T38" fmla="*/ 2216 w 2815"/>
                <a:gd name="T39" fmla="*/ 2460 h 2727"/>
                <a:gd name="T40" fmla="*/ 2216 w 2815"/>
                <a:gd name="T41" fmla="*/ 2726 h 2727"/>
                <a:gd name="T42" fmla="*/ 2814 w 2815"/>
                <a:gd name="T43" fmla="*/ 2726 h 2727"/>
                <a:gd name="T44" fmla="*/ 2814 w 2815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lnTo>
                    <a:pt x="1529" y="1972"/>
                  </a:lnTo>
                  <a:lnTo>
                    <a:pt x="1529" y="1972"/>
                  </a:ln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lnTo>
                    <a:pt x="2371" y="2017"/>
                  </a:ln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lnTo>
                    <a:pt x="2216" y="2460"/>
                  </a:ln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</p:grpSp>
      <p:sp>
        <p:nvSpPr>
          <p:cNvPr id="17" name="Title"/>
          <p:cNvSpPr txBox="1">
            <a:spLocks/>
          </p:cNvSpPr>
          <p:nvPr/>
        </p:nvSpPr>
        <p:spPr>
          <a:xfrm>
            <a:off x="1389832" y="2822867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Dílčí doporučení pro jednotlivé aktéry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112" y="3865783"/>
            <a:ext cx="885070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Zapojovat rodinu co nejvíce do procesu volnočasových aktivit (práce s motivací, zapojování do volného času dětí – doprovody apod.)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Snažit se o dostupnost školních družin, školního klubu, snaha motivovat děti o jejich využívání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Nabízet finančně dostupné kroužky přím ve škole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Práce s volnočasovými možnostmi i v rámci </a:t>
            </a:r>
            <a:r>
              <a:rPr lang="cs-CZ" sz="2800" dirty="0" err="1"/>
              <a:t>IPODu</a:t>
            </a:r>
            <a:endParaRPr lang="cs-CZ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Pomocí sociálních pracovníků, pracovníků škol pomoci směřovat děti k vhodným volnočasovým aktivitám</a:t>
            </a:r>
          </a:p>
        </p:txBody>
      </p:sp>
    </p:spTree>
    <p:extLst>
      <p:ext uri="{BB962C8B-B14F-4D97-AF65-F5344CB8AC3E}">
        <p14:creationId xmlns:p14="http://schemas.microsoft.com/office/powerpoint/2010/main" val="277163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32CA6D-2846-4F0C-86E1-467C4CB91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744" y="1996480"/>
            <a:ext cx="10058400" cy="1134988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  <a:sym typeface="Gill Sans" charset="0"/>
              </a:rPr>
              <a:t>O projektu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4327E6E0-331B-4E95-8615-2732695FBF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347492"/>
            <a:ext cx="13004800" cy="61782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altLang="cs-CZ" dirty="0"/>
          </a:p>
          <a:p>
            <a:r>
              <a:rPr lang="cs-CZ" altLang="cs-CZ" i="0" dirty="0"/>
              <a:t>Název: Síťování místních aktérů v systému služeb pro ohrožené děti a rodiny</a:t>
            </a:r>
          </a:p>
          <a:p>
            <a:r>
              <a:rPr lang="cs-CZ" altLang="cs-CZ" i="0" dirty="0"/>
              <a:t>Registrační číslo: CZ.03.2.63/0.0/0.0/15_023/0000989</a:t>
            </a:r>
          </a:p>
          <a:p>
            <a:r>
              <a:rPr lang="cs-CZ" altLang="cs-CZ" i="0" dirty="0"/>
              <a:t>Období realizace: 1. 9. 2016 – 31. 8. 2018</a:t>
            </a:r>
          </a:p>
          <a:p>
            <a:r>
              <a:rPr lang="cs-CZ" altLang="cs-CZ" i="0" dirty="0"/>
              <a:t>Cíl: Předkládaný projekt je zaměřen na zavedení, příp. posílení spolupůsobnosti a návaznosti pomáhajících aktérů služeb pro ohrožené děti a rodiny na území města Pardubic s cílem najít a pomoci jim v řešení jejich nepříznivé situace.</a:t>
            </a:r>
          </a:p>
          <a:p>
            <a:r>
              <a:rPr lang="cs-CZ" altLang="cs-CZ" i="0" dirty="0"/>
              <a:t>Projekt je financován z Operačního programu Zaměstnanost a Evropského sociálního fondu.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E0CE152-7B89-4FE2-A376-67A5167E9B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3225523"/>
            <a:ext cx="13004800" cy="693137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Organizace pravidelných setkání pracovníků </a:t>
            </a:r>
            <a:r>
              <a:rPr lang="cs-CZ" altLang="cs-CZ" i="0" dirty="0" err="1">
                <a:solidFill>
                  <a:schemeClr val="tx1"/>
                </a:solidFill>
              </a:rPr>
              <a:t>OSPODu</a:t>
            </a:r>
            <a:r>
              <a:rPr lang="cs-CZ" altLang="cs-CZ" i="0" dirty="0">
                <a:solidFill>
                  <a:schemeClr val="tx1"/>
                </a:solidFill>
              </a:rPr>
              <a:t> s rodiči a dětmi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Organizace preventivních programů k otázce návykových látek, kriminality apod.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Účast kurátorů pro mládež na výchovných komisích školy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Zprostředkování podpory rodině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Případové konference a jejich podpora napříč rezorty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Snaha „porozumět“ si – předávat si informace relevantní vzájemný znalostem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Zapojení obou rezortů do relevantních skupin (vzájemné návštěvy na komunitním plánování, porady ředitelů)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Nevynechávat žádné stupně vzdělávání, informovat se o </a:t>
            </a:r>
          </a:p>
          <a:p>
            <a:pPr marL="0" indent="0" eaLnBrk="1" hangingPunct="1">
              <a:buNone/>
            </a:pPr>
            <a:r>
              <a:rPr lang="cs-CZ" altLang="cs-CZ" i="0" dirty="0">
                <a:solidFill>
                  <a:schemeClr val="tx1"/>
                </a:solidFill>
              </a:rPr>
              <a:t>vzájemných trendech a aktualitách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4EF524F-4FEF-465C-B642-A024C7CA3136}"/>
              </a:ext>
            </a:extLst>
          </p:cNvPr>
          <p:cNvSpPr txBox="1">
            <a:spLocks/>
          </p:cNvSpPr>
          <p:nvPr/>
        </p:nvSpPr>
        <p:spPr>
          <a:xfrm>
            <a:off x="-1922536" y="2392791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3. téma: Spolupráce školy a sítě služeb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pic>
        <p:nvPicPr>
          <p:cNvPr id="5122" name="Picture 2" descr="VÃ½sledek obrÃ¡zku pro Å¡kola a spoluprÃ¡ce">
            <a:extLst>
              <a:ext uri="{FF2B5EF4-FFF2-40B4-BE49-F238E27FC236}">
                <a16:creationId xmlns:a16="http://schemas.microsoft.com/office/drawing/2014/main" id="{DD39D1D7-BE78-444D-AF81-678915E6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52" y="4603606"/>
            <a:ext cx="2617077" cy="19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6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704" y="2500536"/>
            <a:ext cx="3916389" cy="5652803"/>
            <a:chOff x="3025763" y="682529"/>
            <a:chExt cx="3098902" cy="4472868"/>
          </a:xfrm>
          <a:solidFill>
            <a:srgbClr val="FF6600"/>
          </a:solidFill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3520657" y="3786965"/>
              <a:ext cx="2230899" cy="566859"/>
            </a:xfrm>
            <a:custGeom>
              <a:avLst/>
              <a:gdLst>
                <a:gd name="T0" fmla="*/ 5208 w 8889"/>
                <a:gd name="T1" fmla="*/ 0 h 2263"/>
                <a:gd name="T2" fmla="*/ 5208 w 8889"/>
                <a:gd name="T3" fmla="*/ 0 h 2263"/>
                <a:gd name="T4" fmla="*/ 5208 w 8889"/>
                <a:gd name="T5" fmla="*/ 156 h 2263"/>
                <a:gd name="T6" fmla="*/ 5230 w 8889"/>
                <a:gd name="T7" fmla="*/ 222 h 2263"/>
                <a:gd name="T8" fmla="*/ 5296 w 8889"/>
                <a:gd name="T9" fmla="*/ 377 h 2263"/>
                <a:gd name="T10" fmla="*/ 5363 w 8889"/>
                <a:gd name="T11" fmla="*/ 621 h 2263"/>
                <a:gd name="T12" fmla="*/ 5363 w 8889"/>
                <a:gd name="T13" fmla="*/ 621 h 2263"/>
                <a:gd name="T14" fmla="*/ 5363 w 8889"/>
                <a:gd name="T15" fmla="*/ 643 h 2263"/>
                <a:gd name="T16" fmla="*/ 5363 w 8889"/>
                <a:gd name="T17" fmla="*/ 643 h 2263"/>
                <a:gd name="T18" fmla="*/ 4942 w 8889"/>
                <a:gd name="T19" fmla="*/ 975 h 2263"/>
                <a:gd name="T20" fmla="*/ 4521 w 8889"/>
                <a:gd name="T21" fmla="*/ 599 h 2263"/>
                <a:gd name="T22" fmla="*/ 4521 w 8889"/>
                <a:gd name="T23" fmla="*/ 599 h 2263"/>
                <a:gd name="T24" fmla="*/ 4609 w 8889"/>
                <a:gd name="T25" fmla="*/ 377 h 2263"/>
                <a:gd name="T26" fmla="*/ 4676 w 8889"/>
                <a:gd name="T27" fmla="*/ 244 h 2263"/>
                <a:gd name="T28" fmla="*/ 4698 w 8889"/>
                <a:gd name="T29" fmla="*/ 156 h 2263"/>
                <a:gd name="T30" fmla="*/ 4698 w 8889"/>
                <a:gd name="T31" fmla="*/ 156 h 2263"/>
                <a:gd name="T32" fmla="*/ 4698 w 8889"/>
                <a:gd name="T33" fmla="*/ 0 h 2263"/>
                <a:gd name="T34" fmla="*/ 177 w 8889"/>
                <a:gd name="T35" fmla="*/ 0 h 2263"/>
                <a:gd name="T36" fmla="*/ 0 w 8889"/>
                <a:gd name="T37" fmla="*/ 1020 h 2263"/>
                <a:gd name="T38" fmla="*/ 5496 w 8889"/>
                <a:gd name="T39" fmla="*/ 2262 h 2263"/>
                <a:gd name="T40" fmla="*/ 5961 w 8889"/>
                <a:gd name="T41" fmla="*/ 843 h 2263"/>
                <a:gd name="T42" fmla="*/ 8533 w 8889"/>
                <a:gd name="T43" fmla="*/ 843 h 2263"/>
                <a:gd name="T44" fmla="*/ 8888 w 8889"/>
                <a:gd name="T45" fmla="*/ 0 h 2263"/>
                <a:gd name="T46" fmla="*/ 5208 w 8889"/>
                <a:gd name="T4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9" h="2263">
                  <a:moveTo>
                    <a:pt x="5208" y="0"/>
                  </a:moveTo>
                  <a:lnTo>
                    <a:pt x="5208" y="0"/>
                  </a:lnTo>
                  <a:cubicBezTo>
                    <a:pt x="5208" y="156"/>
                    <a:pt x="5208" y="156"/>
                    <a:pt x="5208" y="156"/>
                  </a:cubicBezTo>
                  <a:cubicBezTo>
                    <a:pt x="5230" y="222"/>
                    <a:pt x="5230" y="222"/>
                    <a:pt x="5230" y="222"/>
                  </a:cubicBezTo>
                  <a:cubicBezTo>
                    <a:pt x="5252" y="288"/>
                    <a:pt x="5252" y="311"/>
                    <a:pt x="5296" y="377"/>
                  </a:cubicBezTo>
                  <a:cubicBezTo>
                    <a:pt x="5363" y="444"/>
                    <a:pt x="5385" y="532"/>
                    <a:pt x="5363" y="621"/>
                  </a:cubicBezTo>
                  <a:lnTo>
                    <a:pt x="5363" y="621"/>
                  </a:lnTo>
                  <a:cubicBezTo>
                    <a:pt x="5363" y="643"/>
                    <a:pt x="5363" y="643"/>
                    <a:pt x="5363" y="643"/>
                  </a:cubicBezTo>
                  <a:lnTo>
                    <a:pt x="5363" y="643"/>
                  </a:lnTo>
                  <a:cubicBezTo>
                    <a:pt x="5363" y="820"/>
                    <a:pt x="5164" y="975"/>
                    <a:pt x="4942" y="975"/>
                  </a:cubicBezTo>
                  <a:cubicBezTo>
                    <a:pt x="4721" y="975"/>
                    <a:pt x="4521" y="798"/>
                    <a:pt x="4521" y="599"/>
                  </a:cubicBezTo>
                  <a:lnTo>
                    <a:pt x="4521" y="599"/>
                  </a:lnTo>
                  <a:cubicBezTo>
                    <a:pt x="4521" y="510"/>
                    <a:pt x="4543" y="444"/>
                    <a:pt x="4609" y="377"/>
                  </a:cubicBezTo>
                  <a:cubicBezTo>
                    <a:pt x="4632" y="333"/>
                    <a:pt x="4654" y="288"/>
                    <a:pt x="4676" y="244"/>
                  </a:cubicBezTo>
                  <a:cubicBezTo>
                    <a:pt x="4698" y="156"/>
                    <a:pt x="4698" y="156"/>
                    <a:pt x="4698" y="156"/>
                  </a:cubicBezTo>
                  <a:lnTo>
                    <a:pt x="4698" y="156"/>
                  </a:lnTo>
                  <a:cubicBezTo>
                    <a:pt x="4698" y="0"/>
                    <a:pt x="4698" y="0"/>
                    <a:pt x="469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1" y="554"/>
                    <a:pt x="0" y="1020"/>
                    <a:pt x="0" y="1020"/>
                  </a:cubicBezTo>
                  <a:cubicBezTo>
                    <a:pt x="5496" y="2262"/>
                    <a:pt x="5496" y="2262"/>
                    <a:pt x="5496" y="2262"/>
                  </a:cubicBezTo>
                  <a:cubicBezTo>
                    <a:pt x="5496" y="2262"/>
                    <a:pt x="5696" y="931"/>
                    <a:pt x="5961" y="843"/>
                  </a:cubicBezTo>
                  <a:cubicBezTo>
                    <a:pt x="6250" y="731"/>
                    <a:pt x="8001" y="1486"/>
                    <a:pt x="8533" y="843"/>
                  </a:cubicBezTo>
                  <a:cubicBezTo>
                    <a:pt x="8754" y="554"/>
                    <a:pt x="8866" y="244"/>
                    <a:pt x="8888" y="0"/>
                  </a:cubicBezTo>
                  <a:lnTo>
                    <a:pt x="52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112733" y="1399959"/>
              <a:ext cx="783859" cy="683109"/>
            </a:xfrm>
            <a:custGeom>
              <a:avLst/>
              <a:gdLst>
                <a:gd name="T0" fmla="*/ 2393 w 3125"/>
                <a:gd name="T1" fmla="*/ 0 h 2727"/>
                <a:gd name="T2" fmla="*/ 2393 w 3125"/>
                <a:gd name="T3" fmla="*/ 0 h 2727"/>
                <a:gd name="T4" fmla="*/ 0 w 3125"/>
                <a:gd name="T5" fmla="*/ 0 h 2727"/>
                <a:gd name="T6" fmla="*/ 0 w 3125"/>
                <a:gd name="T7" fmla="*/ 2726 h 2727"/>
                <a:gd name="T8" fmla="*/ 399 w 3125"/>
                <a:gd name="T9" fmla="*/ 2726 h 2727"/>
                <a:gd name="T10" fmla="*/ 399 w 3125"/>
                <a:gd name="T11" fmla="*/ 2637 h 2727"/>
                <a:gd name="T12" fmla="*/ 376 w 3125"/>
                <a:gd name="T13" fmla="*/ 2571 h 2727"/>
                <a:gd name="T14" fmla="*/ 310 w 3125"/>
                <a:gd name="T15" fmla="*/ 2415 h 2727"/>
                <a:gd name="T16" fmla="*/ 244 w 3125"/>
                <a:gd name="T17" fmla="*/ 2171 h 2727"/>
                <a:gd name="T18" fmla="*/ 244 w 3125"/>
                <a:gd name="T19" fmla="*/ 2171 h 2727"/>
                <a:gd name="T20" fmla="*/ 244 w 3125"/>
                <a:gd name="T21" fmla="*/ 2149 h 2727"/>
                <a:gd name="T22" fmla="*/ 244 w 3125"/>
                <a:gd name="T23" fmla="*/ 2149 h 2727"/>
                <a:gd name="T24" fmla="*/ 665 w 3125"/>
                <a:gd name="T25" fmla="*/ 1817 h 2727"/>
                <a:gd name="T26" fmla="*/ 1085 w 3125"/>
                <a:gd name="T27" fmla="*/ 2194 h 2727"/>
                <a:gd name="T28" fmla="*/ 1085 w 3125"/>
                <a:gd name="T29" fmla="*/ 2194 h 2727"/>
                <a:gd name="T30" fmla="*/ 1019 w 3125"/>
                <a:gd name="T31" fmla="*/ 2415 h 2727"/>
                <a:gd name="T32" fmla="*/ 931 w 3125"/>
                <a:gd name="T33" fmla="*/ 2549 h 2727"/>
                <a:gd name="T34" fmla="*/ 908 w 3125"/>
                <a:gd name="T35" fmla="*/ 2637 h 2727"/>
                <a:gd name="T36" fmla="*/ 908 w 3125"/>
                <a:gd name="T37" fmla="*/ 2637 h 2727"/>
                <a:gd name="T38" fmla="*/ 908 w 3125"/>
                <a:gd name="T39" fmla="*/ 2726 h 2727"/>
                <a:gd name="T40" fmla="*/ 3080 w 3125"/>
                <a:gd name="T41" fmla="*/ 2726 h 2727"/>
                <a:gd name="T42" fmla="*/ 2393 w 3125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lnTo>
                    <a:pt x="244" y="2171"/>
                  </a:lnTo>
                  <a:cubicBezTo>
                    <a:pt x="244" y="2149"/>
                    <a:pt x="244" y="2149"/>
                    <a:pt x="244" y="2149"/>
                  </a:cubicBezTo>
                  <a:lnTo>
                    <a:pt x="244" y="2149"/>
                  </a:ln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lnTo>
                    <a:pt x="1085" y="2194"/>
                  </a:ln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lnTo>
                    <a:pt x="908" y="2637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3866087" y="2195997"/>
              <a:ext cx="1128182" cy="683109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3237228" y="2992035"/>
              <a:ext cx="1117110" cy="683109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3866087" y="682529"/>
              <a:ext cx="1763684" cy="605609"/>
            </a:xfrm>
            <a:custGeom>
              <a:avLst/>
              <a:gdLst>
                <a:gd name="T0" fmla="*/ 4965 w 7027"/>
                <a:gd name="T1" fmla="*/ 909 h 2418"/>
                <a:gd name="T2" fmla="*/ 4965 w 7027"/>
                <a:gd name="T3" fmla="*/ 909 h 2418"/>
                <a:gd name="T4" fmla="*/ 0 w 7027"/>
                <a:gd name="T5" fmla="*/ 842 h 2418"/>
                <a:gd name="T6" fmla="*/ 0 w 7027"/>
                <a:gd name="T7" fmla="*/ 2417 h 2418"/>
                <a:gd name="T8" fmla="*/ 3790 w 7027"/>
                <a:gd name="T9" fmla="*/ 2417 h 2418"/>
                <a:gd name="T10" fmla="*/ 3790 w 7027"/>
                <a:gd name="T11" fmla="*/ 2151 h 2418"/>
                <a:gd name="T12" fmla="*/ 3768 w 7027"/>
                <a:gd name="T13" fmla="*/ 2062 h 2418"/>
                <a:gd name="T14" fmla="*/ 3679 w 7027"/>
                <a:gd name="T15" fmla="*/ 1929 h 2418"/>
                <a:gd name="T16" fmla="*/ 3613 w 7027"/>
                <a:gd name="T17" fmla="*/ 1686 h 2418"/>
                <a:gd name="T18" fmla="*/ 3613 w 7027"/>
                <a:gd name="T19" fmla="*/ 1663 h 2418"/>
                <a:gd name="T20" fmla="*/ 3613 w 7027"/>
                <a:gd name="T21" fmla="*/ 1663 h 2418"/>
                <a:gd name="T22" fmla="*/ 4034 w 7027"/>
                <a:gd name="T23" fmla="*/ 1330 h 2418"/>
                <a:gd name="T24" fmla="*/ 4454 w 7027"/>
                <a:gd name="T25" fmla="*/ 1686 h 2418"/>
                <a:gd name="T26" fmla="*/ 4454 w 7027"/>
                <a:gd name="T27" fmla="*/ 1686 h 2418"/>
                <a:gd name="T28" fmla="*/ 4388 w 7027"/>
                <a:gd name="T29" fmla="*/ 1929 h 2418"/>
                <a:gd name="T30" fmla="*/ 4322 w 7027"/>
                <a:gd name="T31" fmla="*/ 2040 h 2418"/>
                <a:gd name="T32" fmla="*/ 4300 w 7027"/>
                <a:gd name="T33" fmla="*/ 2151 h 2418"/>
                <a:gd name="T34" fmla="*/ 4277 w 7027"/>
                <a:gd name="T35" fmla="*/ 2151 h 2418"/>
                <a:gd name="T36" fmla="*/ 4277 w 7027"/>
                <a:gd name="T37" fmla="*/ 2417 h 2418"/>
                <a:gd name="T38" fmla="*/ 7026 w 7027"/>
                <a:gd name="T39" fmla="*/ 2417 h 2418"/>
                <a:gd name="T40" fmla="*/ 4965 w 7027"/>
                <a:gd name="T41" fmla="*/ 909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lnTo>
                    <a:pt x="3613" y="1663"/>
                  </a:ln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lnTo>
                    <a:pt x="4454" y="1686"/>
                  </a:ln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866087" y="1399959"/>
              <a:ext cx="1128182" cy="683109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2726 h 2727"/>
                <a:gd name="T6" fmla="*/ 3479 w 4500"/>
                <a:gd name="T7" fmla="*/ 2726 h 2727"/>
                <a:gd name="T8" fmla="*/ 3479 w 4500"/>
                <a:gd name="T9" fmla="*/ 2460 h 2727"/>
                <a:gd name="T10" fmla="*/ 3457 w 4500"/>
                <a:gd name="T11" fmla="*/ 2371 h 2727"/>
                <a:gd name="T12" fmla="*/ 3391 w 4500"/>
                <a:gd name="T13" fmla="*/ 2238 h 2727"/>
                <a:gd name="T14" fmla="*/ 3324 w 4500"/>
                <a:gd name="T15" fmla="*/ 1972 h 2727"/>
                <a:gd name="T16" fmla="*/ 3324 w 4500"/>
                <a:gd name="T17" fmla="*/ 1972 h 2727"/>
                <a:gd name="T18" fmla="*/ 3324 w 4500"/>
                <a:gd name="T19" fmla="*/ 1972 h 2727"/>
                <a:gd name="T20" fmla="*/ 3324 w 4500"/>
                <a:gd name="T21" fmla="*/ 1972 h 2727"/>
                <a:gd name="T22" fmla="*/ 3745 w 4500"/>
                <a:gd name="T23" fmla="*/ 1640 h 2727"/>
                <a:gd name="T24" fmla="*/ 4166 w 4500"/>
                <a:gd name="T25" fmla="*/ 1994 h 2727"/>
                <a:gd name="T26" fmla="*/ 4166 w 4500"/>
                <a:gd name="T27" fmla="*/ 1994 h 2727"/>
                <a:gd name="T28" fmla="*/ 4100 w 4500"/>
                <a:gd name="T29" fmla="*/ 2238 h 2727"/>
                <a:gd name="T30" fmla="*/ 4011 w 4500"/>
                <a:gd name="T31" fmla="*/ 2349 h 2727"/>
                <a:gd name="T32" fmla="*/ 3989 w 4500"/>
                <a:gd name="T33" fmla="*/ 2460 h 2727"/>
                <a:gd name="T34" fmla="*/ 3989 w 4500"/>
                <a:gd name="T35" fmla="*/ 2460 h 2727"/>
                <a:gd name="T36" fmla="*/ 3989 w 4500"/>
                <a:gd name="T37" fmla="*/ 2726 h 2727"/>
                <a:gd name="T38" fmla="*/ 4499 w 4500"/>
                <a:gd name="T39" fmla="*/ 2726 h 2727"/>
                <a:gd name="T40" fmla="*/ 4499 w 4500"/>
                <a:gd name="T41" fmla="*/ 0 h 2727"/>
                <a:gd name="T42" fmla="*/ 0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lnTo>
                    <a:pt x="3324" y="1972"/>
                  </a:lnTo>
                  <a:lnTo>
                    <a:pt x="3324" y="1972"/>
                  </a:lnTo>
                  <a:lnTo>
                    <a:pt x="3324" y="1972"/>
                  </a:ln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lnTo>
                    <a:pt x="4166" y="1994"/>
                  </a:ln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lnTo>
                    <a:pt x="3989" y="2460"/>
                  </a:ln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4472803" y="2992035"/>
              <a:ext cx="1651862" cy="683109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025763" y="2195997"/>
              <a:ext cx="722966" cy="683109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3381157" y="960423"/>
              <a:ext cx="366465" cy="327715"/>
            </a:xfrm>
            <a:custGeom>
              <a:avLst/>
              <a:gdLst>
                <a:gd name="T0" fmla="*/ 1462 w 1463"/>
                <a:gd name="T1" fmla="*/ 1309 h 1310"/>
                <a:gd name="T2" fmla="*/ 1462 w 1463"/>
                <a:gd name="T3" fmla="*/ 1309 h 1310"/>
                <a:gd name="T4" fmla="*/ 1462 w 1463"/>
                <a:gd name="T5" fmla="*/ 0 h 1310"/>
                <a:gd name="T6" fmla="*/ 0 w 1463"/>
                <a:gd name="T7" fmla="*/ 1309 h 1310"/>
                <a:gd name="T8" fmla="*/ 1462 w 1463"/>
                <a:gd name="T9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3042370" y="4332788"/>
              <a:ext cx="2336078" cy="822609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47943" y="3920930"/>
              <a:ext cx="1646326" cy="761716"/>
            </a:xfrm>
            <a:custGeom>
              <a:avLst/>
              <a:gdLst>
                <a:gd name="T0" fmla="*/ 6560 w 6561"/>
                <a:gd name="T1" fmla="*/ 3037 h 3038"/>
                <a:gd name="T2" fmla="*/ 0 w 6561"/>
                <a:gd name="T3" fmla="*/ 1641 h 3038"/>
                <a:gd name="T4" fmla="*/ 554 w 6561"/>
                <a:gd name="T5" fmla="*/ 0 h 3038"/>
                <a:gd name="T6" fmla="*/ 6560 w 6561"/>
                <a:gd name="T7" fmla="*/ 1419 h 3038"/>
                <a:gd name="T8" fmla="*/ 6560 w 6561"/>
                <a:gd name="T9" fmla="*/ 3037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1" h="3038">
                  <a:moveTo>
                    <a:pt x="6560" y="3037"/>
                  </a:moveTo>
                  <a:lnTo>
                    <a:pt x="0" y="1641"/>
                  </a:lnTo>
                  <a:lnTo>
                    <a:pt x="554" y="0"/>
                  </a:lnTo>
                  <a:lnTo>
                    <a:pt x="6560" y="1419"/>
                  </a:lnTo>
                  <a:lnTo>
                    <a:pt x="6560" y="30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5112733" y="2195997"/>
              <a:ext cx="984253" cy="683109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3042370" y="1399959"/>
              <a:ext cx="705252" cy="683109"/>
            </a:xfrm>
            <a:custGeom>
              <a:avLst/>
              <a:gdLst>
                <a:gd name="T0" fmla="*/ 2814 w 2815"/>
                <a:gd name="T1" fmla="*/ 0 h 2727"/>
                <a:gd name="T2" fmla="*/ 2814 w 2815"/>
                <a:gd name="T3" fmla="*/ 0 h 2727"/>
                <a:gd name="T4" fmla="*/ 997 w 2815"/>
                <a:gd name="T5" fmla="*/ 0 h 2727"/>
                <a:gd name="T6" fmla="*/ 620 w 2815"/>
                <a:gd name="T7" fmla="*/ 642 h 2727"/>
                <a:gd name="T8" fmla="*/ 0 w 2815"/>
                <a:gd name="T9" fmla="*/ 2726 h 2727"/>
                <a:gd name="T10" fmla="*/ 1706 w 2815"/>
                <a:gd name="T11" fmla="*/ 2726 h 2727"/>
                <a:gd name="T12" fmla="*/ 1706 w 2815"/>
                <a:gd name="T13" fmla="*/ 2460 h 2727"/>
                <a:gd name="T14" fmla="*/ 1684 w 2815"/>
                <a:gd name="T15" fmla="*/ 2371 h 2727"/>
                <a:gd name="T16" fmla="*/ 1596 w 2815"/>
                <a:gd name="T17" fmla="*/ 2238 h 2727"/>
                <a:gd name="T18" fmla="*/ 1529 w 2815"/>
                <a:gd name="T19" fmla="*/ 1994 h 2727"/>
                <a:gd name="T20" fmla="*/ 1529 w 2815"/>
                <a:gd name="T21" fmla="*/ 1972 h 2727"/>
                <a:gd name="T22" fmla="*/ 1529 w 2815"/>
                <a:gd name="T23" fmla="*/ 1972 h 2727"/>
                <a:gd name="T24" fmla="*/ 1529 w 2815"/>
                <a:gd name="T25" fmla="*/ 1972 h 2727"/>
                <a:gd name="T26" fmla="*/ 1950 w 2815"/>
                <a:gd name="T27" fmla="*/ 1640 h 2727"/>
                <a:gd name="T28" fmla="*/ 2371 w 2815"/>
                <a:gd name="T29" fmla="*/ 2017 h 2727"/>
                <a:gd name="T30" fmla="*/ 2371 w 2815"/>
                <a:gd name="T31" fmla="*/ 2017 h 2727"/>
                <a:gd name="T32" fmla="*/ 2305 w 2815"/>
                <a:gd name="T33" fmla="*/ 2238 h 2727"/>
                <a:gd name="T34" fmla="*/ 2238 w 2815"/>
                <a:gd name="T35" fmla="*/ 2371 h 2727"/>
                <a:gd name="T36" fmla="*/ 2216 w 2815"/>
                <a:gd name="T37" fmla="*/ 2460 h 2727"/>
                <a:gd name="T38" fmla="*/ 2216 w 2815"/>
                <a:gd name="T39" fmla="*/ 2460 h 2727"/>
                <a:gd name="T40" fmla="*/ 2216 w 2815"/>
                <a:gd name="T41" fmla="*/ 2726 h 2727"/>
                <a:gd name="T42" fmla="*/ 2814 w 2815"/>
                <a:gd name="T43" fmla="*/ 2726 h 2727"/>
                <a:gd name="T44" fmla="*/ 2814 w 2815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lnTo>
                    <a:pt x="1529" y="1972"/>
                  </a:lnTo>
                  <a:lnTo>
                    <a:pt x="1529" y="1972"/>
                  </a:ln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lnTo>
                    <a:pt x="2371" y="2017"/>
                  </a:ln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lnTo>
                    <a:pt x="2216" y="2460"/>
                  </a:ln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</p:grpSp>
      <p:sp>
        <p:nvSpPr>
          <p:cNvPr id="17" name="Title"/>
          <p:cNvSpPr txBox="1">
            <a:spLocks/>
          </p:cNvSpPr>
          <p:nvPr/>
        </p:nvSpPr>
        <p:spPr>
          <a:xfrm>
            <a:off x="1389832" y="2822867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Trojstranné dohody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1543" y="4094103"/>
            <a:ext cx="88507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Všeobecná podpora rozvoje tohoto nástroje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Ošetření spolupráce více aktérů (práce s informacemi)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Všichni aktéři jsou partneři v rámci dohody (včetně dítěte, jeho rodičů), všichni by měli mít svá práva a povinnosti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Vzor dohody v rámci výstupu projektu: Metodický manuál – systémové řešení krizových situací</a:t>
            </a:r>
          </a:p>
          <a:p>
            <a:pPr algn="l"/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2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E0CE152-7B89-4FE2-A376-67A5167E9B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3225523"/>
            <a:ext cx="13004800" cy="693137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Pro problematiku práce se sociálně patologickými jevy je základní vzájemná důvěra mezi aktéry a včasné zachycení problémů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Úzce souvisí s tématem spolupráce škol a sociální oblasti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Klíčové jsou zpětné vazby mezi aktéry a spolupráce s rodiči a s motivovaností klientů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V Pardubicích je nejvýraznějším tématem, které aktéři vnímají jako nedostatečně ošetřené, téma </a:t>
            </a:r>
            <a:r>
              <a:rPr lang="cs-CZ" altLang="cs-CZ" i="0" dirty="0" err="1">
                <a:solidFill>
                  <a:schemeClr val="tx1"/>
                </a:solidFill>
              </a:rPr>
              <a:t>kyberšikany</a:t>
            </a:r>
            <a:endParaRPr lang="cs-CZ" altLang="cs-CZ" i="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Jedná se o celorepublikový trend (jedná se o nový pojem, trend, těžko uchopitelný, neznámý)</a:t>
            </a:r>
          </a:p>
          <a:p>
            <a:pPr marL="0" indent="0" eaLnBrk="1" hangingPunct="1">
              <a:buNone/>
            </a:pPr>
            <a:endParaRPr lang="cs-CZ" altLang="cs-CZ" sz="1000" i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cs-CZ" altLang="cs-CZ" i="0" dirty="0">
                <a:solidFill>
                  <a:schemeClr val="tx1"/>
                </a:solidFill>
              </a:rPr>
              <a:t>Výstup projektu ( Metodický manuál – systémové řešení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i="0" dirty="0">
                <a:solidFill>
                  <a:schemeClr val="tx1"/>
                </a:solidFill>
              </a:rPr>
              <a:t>krizových situací) zahrnuje odkazy na relevantních a důležité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i="0" dirty="0">
                <a:solidFill>
                  <a:schemeClr val="tx1"/>
                </a:solidFill>
              </a:rPr>
              <a:t>stránky, které se této problematice věnují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4EF524F-4FEF-465C-B642-A024C7CA3136}"/>
              </a:ext>
            </a:extLst>
          </p:cNvPr>
          <p:cNvSpPr txBox="1">
            <a:spLocks/>
          </p:cNvSpPr>
          <p:nvPr/>
        </p:nvSpPr>
        <p:spPr>
          <a:xfrm>
            <a:off x="-554384" y="2422676"/>
            <a:ext cx="12064698" cy="8327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4. téma: Vybrané sociálně patologické jevy/</a:t>
            </a:r>
            <a:r>
              <a:rPr lang="cs-CZ" sz="3600" b="1" dirty="0" err="1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kyberšikana</a:t>
            </a:r>
            <a:endParaRPr lang="cs-CZ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  <a:p>
            <a:pPr algn="ctr"/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pic>
        <p:nvPicPr>
          <p:cNvPr id="6146" name="Picture 2" descr="VÃ½sledek obrÃ¡zku pro kyberÅ¡ikana">
            <a:extLst>
              <a:ext uri="{FF2B5EF4-FFF2-40B4-BE49-F238E27FC236}">
                <a16:creationId xmlns:a16="http://schemas.microsoft.com/office/drawing/2014/main" id="{7183E131-20CB-45D7-A09D-0DA9C9A6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92" y="8081363"/>
            <a:ext cx="2736304" cy="20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0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704" y="2500536"/>
            <a:ext cx="3916389" cy="5652803"/>
            <a:chOff x="3025763" y="682529"/>
            <a:chExt cx="3098902" cy="4472868"/>
          </a:xfrm>
          <a:solidFill>
            <a:srgbClr val="FF6600"/>
          </a:solidFill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3520657" y="3786965"/>
              <a:ext cx="2230899" cy="566859"/>
            </a:xfrm>
            <a:custGeom>
              <a:avLst/>
              <a:gdLst>
                <a:gd name="T0" fmla="*/ 5208 w 8889"/>
                <a:gd name="T1" fmla="*/ 0 h 2263"/>
                <a:gd name="T2" fmla="*/ 5208 w 8889"/>
                <a:gd name="T3" fmla="*/ 0 h 2263"/>
                <a:gd name="T4" fmla="*/ 5208 w 8889"/>
                <a:gd name="T5" fmla="*/ 156 h 2263"/>
                <a:gd name="T6" fmla="*/ 5230 w 8889"/>
                <a:gd name="T7" fmla="*/ 222 h 2263"/>
                <a:gd name="T8" fmla="*/ 5296 w 8889"/>
                <a:gd name="T9" fmla="*/ 377 h 2263"/>
                <a:gd name="T10" fmla="*/ 5363 w 8889"/>
                <a:gd name="T11" fmla="*/ 621 h 2263"/>
                <a:gd name="T12" fmla="*/ 5363 w 8889"/>
                <a:gd name="T13" fmla="*/ 621 h 2263"/>
                <a:gd name="T14" fmla="*/ 5363 w 8889"/>
                <a:gd name="T15" fmla="*/ 643 h 2263"/>
                <a:gd name="T16" fmla="*/ 5363 w 8889"/>
                <a:gd name="T17" fmla="*/ 643 h 2263"/>
                <a:gd name="T18" fmla="*/ 4942 w 8889"/>
                <a:gd name="T19" fmla="*/ 975 h 2263"/>
                <a:gd name="T20" fmla="*/ 4521 w 8889"/>
                <a:gd name="T21" fmla="*/ 599 h 2263"/>
                <a:gd name="T22" fmla="*/ 4521 w 8889"/>
                <a:gd name="T23" fmla="*/ 599 h 2263"/>
                <a:gd name="T24" fmla="*/ 4609 w 8889"/>
                <a:gd name="T25" fmla="*/ 377 h 2263"/>
                <a:gd name="T26" fmla="*/ 4676 w 8889"/>
                <a:gd name="T27" fmla="*/ 244 h 2263"/>
                <a:gd name="T28" fmla="*/ 4698 w 8889"/>
                <a:gd name="T29" fmla="*/ 156 h 2263"/>
                <a:gd name="T30" fmla="*/ 4698 w 8889"/>
                <a:gd name="T31" fmla="*/ 156 h 2263"/>
                <a:gd name="T32" fmla="*/ 4698 w 8889"/>
                <a:gd name="T33" fmla="*/ 0 h 2263"/>
                <a:gd name="T34" fmla="*/ 177 w 8889"/>
                <a:gd name="T35" fmla="*/ 0 h 2263"/>
                <a:gd name="T36" fmla="*/ 0 w 8889"/>
                <a:gd name="T37" fmla="*/ 1020 h 2263"/>
                <a:gd name="T38" fmla="*/ 5496 w 8889"/>
                <a:gd name="T39" fmla="*/ 2262 h 2263"/>
                <a:gd name="T40" fmla="*/ 5961 w 8889"/>
                <a:gd name="T41" fmla="*/ 843 h 2263"/>
                <a:gd name="T42" fmla="*/ 8533 w 8889"/>
                <a:gd name="T43" fmla="*/ 843 h 2263"/>
                <a:gd name="T44" fmla="*/ 8888 w 8889"/>
                <a:gd name="T45" fmla="*/ 0 h 2263"/>
                <a:gd name="T46" fmla="*/ 5208 w 8889"/>
                <a:gd name="T4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9" h="2263">
                  <a:moveTo>
                    <a:pt x="5208" y="0"/>
                  </a:moveTo>
                  <a:lnTo>
                    <a:pt x="5208" y="0"/>
                  </a:lnTo>
                  <a:cubicBezTo>
                    <a:pt x="5208" y="156"/>
                    <a:pt x="5208" y="156"/>
                    <a:pt x="5208" y="156"/>
                  </a:cubicBezTo>
                  <a:cubicBezTo>
                    <a:pt x="5230" y="222"/>
                    <a:pt x="5230" y="222"/>
                    <a:pt x="5230" y="222"/>
                  </a:cubicBezTo>
                  <a:cubicBezTo>
                    <a:pt x="5252" y="288"/>
                    <a:pt x="5252" y="311"/>
                    <a:pt x="5296" y="377"/>
                  </a:cubicBezTo>
                  <a:cubicBezTo>
                    <a:pt x="5363" y="444"/>
                    <a:pt x="5385" y="532"/>
                    <a:pt x="5363" y="621"/>
                  </a:cubicBezTo>
                  <a:lnTo>
                    <a:pt x="5363" y="621"/>
                  </a:lnTo>
                  <a:cubicBezTo>
                    <a:pt x="5363" y="643"/>
                    <a:pt x="5363" y="643"/>
                    <a:pt x="5363" y="643"/>
                  </a:cubicBezTo>
                  <a:lnTo>
                    <a:pt x="5363" y="643"/>
                  </a:lnTo>
                  <a:cubicBezTo>
                    <a:pt x="5363" y="820"/>
                    <a:pt x="5164" y="975"/>
                    <a:pt x="4942" y="975"/>
                  </a:cubicBezTo>
                  <a:cubicBezTo>
                    <a:pt x="4721" y="975"/>
                    <a:pt x="4521" y="798"/>
                    <a:pt x="4521" y="599"/>
                  </a:cubicBezTo>
                  <a:lnTo>
                    <a:pt x="4521" y="599"/>
                  </a:lnTo>
                  <a:cubicBezTo>
                    <a:pt x="4521" y="510"/>
                    <a:pt x="4543" y="444"/>
                    <a:pt x="4609" y="377"/>
                  </a:cubicBezTo>
                  <a:cubicBezTo>
                    <a:pt x="4632" y="333"/>
                    <a:pt x="4654" y="288"/>
                    <a:pt x="4676" y="244"/>
                  </a:cubicBezTo>
                  <a:cubicBezTo>
                    <a:pt x="4698" y="156"/>
                    <a:pt x="4698" y="156"/>
                    <a:pt x="4698" y="156"/>
                  </a:cubicBezTo>
                  <a:lnTo>
                    <a:pt x="4698" y="156"/>
                  </a:lnTo>
                  <a:cubicBezTo>
                    <a:pt x="4698" y="0"/>
                    <a:pt x="4698" y="0"/>
                    <a:pt x="469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1" y="554"/>
                    <a:pt x="0" y="1020"/>
                    <a:pt x="0" y="1020"/>
                  </a:cubicBezTo>
                  <a:cubicBezTo>
                    <a:pt x="5496" y="2262"/>
                    <a:pt x="5496" y="2262"/>
                    <a:pt x="5496" y="2262"/>
                  </a:cubicBezTo>
                  <a:cubicBezTo>
                    <a:pt x="5496" y="2262"/>
                    <a:pt x="5696" y="931"/>
                    <a:pt x="5961" y="843"/>
                  </a:cubicBezTo>
                  <a:cubicBezTo>
                    <a:pt x="6250" y="731"/>
                    <a:pt x="8001" y="1486"/>
                    <a:pt x="8533" y="843"/>
                  </a:cubicBezTo>
                  <a:cubicBezTo>
                    <a:pt x="8754" y="554"/>
                    <a:pt x="8866" y="244"/>
                    <a:pt x="8888" y="0"/>
                  </a:cubicBezTo>
                  <a:lnTo>
                    <a:pt x="52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112733" y="1399959"/>
              <a:ext cx="783859" cy="683109"/>
            </a:xfrm>
            <a:custGeom>
              <a:avLst/>
              <a:gdLst>
                <a:gd name="T0" fmla="*/ 2393 w 3125"/>
                <a:gd name="T1" fmla="*/ 0 h 2727"/>
                <a:gd name="T2" fmla="*/ 2393 w 3125"/>
                <a:gd name="T3" fmla="*/ 0 h 2727"/>
                <a:gd name="T4" fmla="*/ 0 w 3125"/>
                <a:gd name="T5" fmla="*/ 0 h 2727"/>
                <a:gd name="T6" fmla="*/ 0 w 3125"/>
                <a:gd name="T7" fmla="*/ 2726 h 2727"/>
                <a:gd name="T8" fmla="*/ 399 w 3125"/>
                <a:gd name="T9" fmla="*/ 2726 h 2727"/>
                <a:gd name="T10" fmla="*/ 399 w 3125"/>
                <a:gd name="T11" fmla="*/ 2637 h 2727"/>
                <a:gd name="T12" fmla="*/ 376 w 3125"/>
                <a:gd name="T13" fmla="*/ 2571 h 2727"/>
                <a:gd name="T14" fmla="*/ 310 w 3125"/>
                <a:gd name="T15" fmla="*/ 2415 h 2727"/>
                <a:gd name="T16" fmla="*/ 244 w 3125"/>
                <a:gd name="T17" fmla="*/ 2171 h 2727"/>
                <a:gd name="T18" fmla="*/ 244 w 3125"/>
                <a:gd name="T19" fmla="*/ 2171 h 2727"/>
                <a:gd name="T20" fmla="*/ 244 w 3125"/>
                <a:gd name="T21" fmla="*/ 2149 h 2727"/>
                <a:gd name="T22" fmla="*/ 244 w 3125"/>
                <a:gd name="T23" fmla="*/ 2149 h 2727"/>
                <a:gd name="T24" fmla="*/ 665 w 3125"/>
                <a:gd name="T25" fmla="*/ 1817 h 2727"/>
                <a:gd name="T26" fmla="*/ 1085 w 3125"/>
                <a:gd name="T27" fmla="*/ 2194 h 2727"/>
                <a:gd name="T28" fmla="*/ 1085 w 3125"/>
                <a:gd name="T29" fmla="*/ 2194 h 2727"/>
                <a:gd name="T30" fmla="*/ 1019 w 3125"/>
                <a:gd name="T31" fmla="*/ 2415 h 2727"/>
                <a:gd name="T32" fmla="*/ 931 w 3125"/>
                <a:gd name="T33" fmla="*/ 2549 h 2727"/>
                <a:gd name="T34" fmla="*/ 908 w 3125"/>
                <a:gd name="T35" fmla="*/ 2637 h 2727"/>
                <a:gd name="T36" fmla="*/ 908 w 3125"/>
                <a:gd name="T37" fmla="*/ 2637 h 2727"/>
                <a:gd name="T38" fmla="*/ 908 w 3125"/>
                <a:gd name="T39" fmla="*/ 2726 h 2727"/>
                <a:gd name="T40" fmla="*/ 3080 w 3125"/>
                <a:gd name="T41" fmla="*/ 2726 h 2727"/>
                <a:gd name="T42" fmla="*/ 2393 w 3125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lnTo>
                    <a:pt x="244" y="2171"/>
                  </a:lnTo>
                  <a:cubicBezTo>
                    <a:pt x="244" y="2149"/>
                    <a:pt x="244" y="2149"/>
                    <a:pt x="244" y="2149"/>
                  </a:cubicBezTo>
                  <a:lnTo>
                    <a:pt x="244" y="2149"/>
                  </a:ln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lnTo>
                    <a:pt x="1085" y="2194"/>
                  </a:ln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lnTo>
                    <a:pt x="908" y="2637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3866087" y="2195997"/>
              <a:ext cx="1128182" cy="683109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3237228" y="2992035"/>
              <a:ext cx="1117110" cy="683109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3866087" y="682529"/>
              <a:ext cx="1763684" cy="605609"/>
            </a:xfrm>
            <a:custGeom>
              <a:avLst/>
              <a:gdLst>
                <a:gd name="T0" fmla="*/ 4965 w 7027"/>
                <a:gd name="T1" fmla="*/ 909 h 2418"/>
                <a:gd name="T2" fmla="*/ 4965 w 7027"/>
                <a:gd name="T3" fmla="*/ 909 h 2418"/>
                <a:gd name="T4" fmla="*/ 0 w 7027"/>
                <a:gd name="T5" fmla="*/ 842 h 2418"/>
                <a:gd name="T6" fmla="*/ 0 w 7027"/>
                <a:gd name="T7" fmla="*/ 2417 h 2418"/>
                <a:gd name="T8" fmla="*/ 3790 w 7027"/>
                <a:gd name="T9" fmla="*/ 2417 h 2418"/>
                <a:gd name="T10" fmla="*/ 3790 w 7027"/>
                <a:gd name="T11" fmla="*/ 2151 h 2418"/>
                <a:gd name="T12" fmla="*/ 3768 w 7027"/>
                <a:gd name="T13" fmla="*/ 2062 h 2418"/>
                <a:gd name="T14" fmla="*/ 3679 w 7027"/>
                <a:gd name="T15" fmla="*/ 1929 h 2418"/>
                <a:gd name="T16" fmla="*/ 3613 w 7027"/>
                <a:gd name="T17" fmla="*/ 1686 h 2418"/>
                <a:gd name="T18" fmla="*/ 3613 w 7027"/>
                <a:gd name="T19" fmla="*/ 1663 h 2418"/>
                <a:gd name="T20" fmla="*/ 3613 w 7027"/>
                <a:gd name="T21" fmla="*/ 1663 h 2418"/>
                <a:gd name="T22" fmla="*/ 4034 w 7027"/>
                <a:gd name="T23" fmla="*/ 1330 h 2418"/>
                <a:gd name="T24" fmla="*/ 4454 w 7027"/>
                <a:gd name="T25" fmla="*/ 1686 h 2418"/>
                <a:gd name="T26" fmla="*/ 4454 w 7027"/>
                <a:gd name="T27" fmla="*/ 1686 h 2418"/>
                <a:gd name="T28" fmla="*/ 4388 w 7027"/>
                <a:gd name="T29" fmla="*/ 1929 h 2418"/>
                <a:gd name="T30" fmla="*/ 4322 w 7027"/>
                <a:gd name="T31" fmla="*/ 2040 h 2418"/>
                <a:gd name="T32" fmla="*/ 4300 w 7027"/>
                <a:gd name="T33" fmla="*/ 2151 h 2418"/>
                <a:gd name="T34" fmla="*/ 4277 w 7027"/>
                <a:gd name="T35" fmla="*/ 2151 h 2418"/>
                <a:gd name="T36" fmla="*/ 4277 w 7027"/>
                <a:gd name="T37" fmla="*/ 2417 h 2418"/>
                <a:gd name="T38" fmla="*/ 7026 w 7027"/>
                <a:gd name="T39" fmla="*/ 2417 h 2418"/>
                <a:gd name="T40" fmla="*/ 4965 w 7027"/>
                <a:gd name="T41" fmla="*/ 909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lnTo>
                    <a:pt x="3613" y="1663"/>
                  </a:ln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lnTo>
                    <a:pt x="4454" y="1686"/>
                  </a:ln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866087" y="1399959"/>
              <a:ext cx="1128182" cy="683109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2726 h 2727"/>
                <a:gd name="T6" fmla="*/ 3479 w 4500"/>
                <a:gd name="T7" fmla="*/ 2726 h 2727"/>
                <a:gd name="T8" fmla="*/ 3479 w 4500"/>
                <a:gd name="T9" fmla="*/ 2460 h 2727"/>
                <a:gd name="T10" fmla="*/ 3457 w 4500"/>
                <a:gd name="T11" fmla="*/ 2371 h 2727"/>
                <a:gd name="T12" fmla="*/ 3391 w 4500"/>
                <a:gd name="T13" fmla="*/ 2238 h 2727"/>
                <a:gd name="T14" fmla="*/ 3324 w 4500"/>
                <a:gd name="T15" fmla="*/ 1972 h 2727"/>
                <a:gd name="T16" fmla="*/ 3324 w 4500"/>
                <a:gd name="T17" fmla="*/ 1972 h 2727"/>
                <a:gd name="T18" fmla="*/ 3324 w 4500"/>
                <a:gd name="T19" fmla="*/ 1972 h 2727"/>
                <a:gd name="T20" fmla="*/ 3324 w 4500"/>
                <a:gd name="T21" fmla="*/ 1972 h 2727"/>
                <a:gd name="T22" fmla="*/ 3745 w 4500"/>
                <a:gd name="T23" fmla="*/ 1640 h 2727"/>
                <a:gd name="T24" fmla="*/ 4166 w 4500"/>
                <a:gd name="T25" fmla="*/ 1994 h 2727"/>
                <a:gd name="T26" fmla="*/ 4166 w 4500"/>
                <a:gd name="T27" fmla="*/ 1994 h 2727"/>
                <a:gd name="T28" fmla="*/ 4100 w 4500"/>
                <a:gd name="T29" fmla="*/ 2238 h 2727"/>
                <a:gd name="T30" fmla="*/ 4011 w 4500"/>
                <a:gd name="T31" fmla="*/ 2349 h 2727"/>
                <a:gd name="T32" fmla="*/ 3989 w 4500"/>
                <a:gd name="T33" fmla="*/ 2460 h 2727"/>
                <a:gd name="T34" fmla="*/ 3989 w 4500"/>
                <a:gd name="T35" fmla="*/ 2460 h 2727"/>
                <a:gd name="T36" fmla="*/ 3989 w 4500"/>
                <a:gd name="T37" fmla="*/ 2726 h 2727"/>
                <a:gd name="T38" fmla="*/ 4499 w 4500"/>
                <a:gd name="T39" fmla="*/ 2726 h 2727"/>
                <a:gd name="T40" fmla="*/ 4499 w 4500"/>
                <a:gd name="T41" fmla="*/ 0 h 2727"/>
                <a:gd name="T42" fmla="*/ 0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lnTo>
                    <a:pt x="3324" y="1972"/>
                  </a:lnTo>
                  <a:lnTo>
                    <a:pt x="3324" y="1972"/>
                  </a:lnTo>
                  <a:lnTo>
                    <a:pt x="3324" y="1972"/>
                  </a:ln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lnTo>
                    <a:pt x="4166" y="1994"/>
                  </a:ln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lnTo>
                    <a:pt x="3989" y="2460"/>
                  </a:ln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4472803" y="2992035"/>
              <a:ext cx="1651862" cy="683109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025763" y="2195997"/>
              <a:ext cx="722966" cy="683109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3381157" y="960423"/>
              <a:ext cx="366465" cy="327715"/>
            </a:xfrm>
            <a:custGeom>
              <a:avLst/>
              <a:gdLst>
                <a:gd name="T0" fmla="*/ 1462 w 1463"/>
                <a:gd name="T1" fmla="*/ 1309 h 1310"/>
                <a:gd name="T2" fmla="*/ 1462 w 1463"/>
                <a:gd name="T3" fmla="*/ 1309 h 1310"/>
                <a:gd name="T4" fmla="*/ 1462 w 1463"/>
                <a:gd name="T5" fmla="*/ 0 h 1310"/>
                <a:gd name="T6" fmla="*/ 0 w 1463"/>
                <a:gd name="T7" fmla="*/ 1309 h 1310"/>
                <a:gd name="T8" fmla="*/ 1462 w 1463"/>
                <a:gd name="T9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3042370" y="4332788"/>
              <a:ext cx="2336078" cy="822609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47943" y="3920930"/>
              <a:ext cx="1646326" cy="761716"/>
            </a:xfrm>
            <a:custGeom>
              <a:avLst/>
              <a:gdLst>
                <a:gd name="T0" fmla="*/ 6560 w 6561"/>
                <a:gd name="T1" fmla="*/ 3037 h 3038"/>
                <a:gd name="T2" fmla="*/ 0 w 6561"/>
                <a:gd name="T3" fmla="*/ 1641 h 3038"/>
                <a:gd name="T4" fmla="*/ 554 w 6561"/>
                <a:gd name="T5" fmla="*/ 0 h 3038"/>
                <a:gd name="T6" fmla="*/ 6560 w 6561"/>
                <a:gd name="T7" fmla="*/ 1419 h 3038"/>
                <a:gd name="T8" fmla="*/ 6560 w 6561"/>
                <a:gd name="T9" fmla="*/ 3037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1" h="3038">
                  <a:moveTo>
                    <a:pt x="6560" y="3037"/>
                  </a:moveTo>
                  <a:lnTo>
                    <a:pt x="0" y="1641"/>
                  </a:lnTo>
                  <a:lnTo>
                    <a:pt x="554" y="0"/>
                  </a:lnTo>
                  <a:lnTo>
                    <a:pt x="6560" y="1419"/>
                  </a:lnTo>
                  <a:lnTo>
                    <a:pt x="6560" y="30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5112733" y="2195997"/>
              <a:ext cx="984253" cy="683109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3042370" y="1399959"/>
              <a:ext cx="705252" cy="683109"/>
            </a:xfrm>
            <a:custGeom>
              <a:avLst/>
              <a:gdLst>
                <a:gd name="T0" fmla="*/ 2814 w 2815"/>
                <a:gd name="T1" fmla="*/ 0 h 2727"/>
                <a:gd name="T2" fmla="*/ 2814 w 2815"/>
                <a:gd name="T3" fmla="*/ 0 h 2727"/>
                <a:gd name="T4" fmla="*/ 997 w 2815"/>
                <a:gd name="T5" fmla="*/ 0 h 2727"/>
                <a:gd name="T6" fmla="*/ 620 w 2815"/>
                <a:gd name="T7" fmla="*/ 642 h 2727"/>
                <a:gd name="T8" fmla="*/ 0 w 2815"/>
                <a:gd name="T9" fmla="*/ 2726 h 2727"/>
                <a:gd name="T10" fmla="*/ 1706 w 2815"/>
                <a:gd name="T11" fmla="*/ 2726 h 2727"/>
                <a:gd name="T12" fmla="*/ 1706 w 2815"/>
                <a:gd name="T13" fmla="*/ 2460 h 2727"/>
                <a:gd name="T14" fmla="*/ 1684 w 2815"/>
                <a:gd name="T15" fmla="*/ 2371 h 2727"/>
                <a:gd name="T16" fmla="*/ 1596 w 2815"/>
                <a:gd name="T17" fmla="*/ 2238 h 2727"/>
                <a:gd name="T18" fmla="*/ 1529 w 2815"/>
                <a:gd name="T19" fmla="*/ 1994 h 2727"/>
                <a:gd name="T20" fmla="*/ 1529 w 2815"/>
                <a:gd name="T21" fmla="*/ 1972 h 2727"/>
                <a:gd name="T22" fmla="*/ 1529 w 2815"/>
                <a:gd name="T23" fmla="*/ 1972 h 2727"/>
                <a:gd name="T24" fmla="*/ 1529 w 2815"/>
                <a:gd name="T25" fmla="*/ 1972 h 2727"/>
                <a:gd name="T26" fmla="*/ 1950 w 2815"/>
                <a:gd name="T27" fmla="*/ 1640 h 2727"/>
                <a:gd name="T28" fmla="*/ 2371 w 2815"/>
                <a:gd name="T29" fmla="*/ 2017 h 2727"/>
                <a:gd name="T30" fmla="*/ 2371 w 2815"/>
                <a:gd name="T31" fmla="*/ 2017 h 2727"/>
                <a:gd name="T32" fmla="*/ 2305 w 2815"/>
                <a:gd name="T33" fmla="*/ 2238 h 2727"/>
                <a:gd name="T34" fmla="*/ 2238 w 2815"/>
                <a:gd name="T35" fmla="*/ 2371 h 2727"/>
                <a:gd name="T36" fmla="*/ 2216 w 2815"/>
                <a:gd name="T37" fmla="*/ 2460 h 2727"/>
                <a:gd name="T38" fmla="*/ 2216 w 2815"/>
                <a:gd name="T39" fmla="*/ 2460 h 2727"/>
                <a:gd name="T40" fmla="*/ 2216 w 2815"/>
                <a:gd name="T41" fmla="*/ 2726 h 2727"/>
                <a:gd name="T42" fmla="*/ 2814 w 2815"/>
                <a:gd name="T43" fmla="*/ 2726 h 2727"/>
                <a:gd name="T44" fmla="*/ 2814 w 2815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lnTo>
                    <a:pt x="1529" y="1972"/>
                  </a:lnTo>
                  <a:lnTo>
                    <a:pt x="1529" y="1972"/>
                  </a:ln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lnTo>
                    <a:pt x="2371" y="2017"/>
                  </a:ln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lnTo>
                    <a:pt x="2216" y="2460"/>
                  </a:ln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</p:grpSp>
      <p:sp>
        <p:nvSpPr>
          <p:cNvPr id="17" name="Title"/>
          <p:cNvSpPr txBox="1">
            <a:spLocks/>
          </p:cNvSpPr>
          <p:nvPr/>
        </p:nvSpPr>
        <p:spPr>
          <a:xfrm>
            <a:off x="1389832" y="2822867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Doporučení pro preventivní působení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2203" y="3650339"/>
            <a:ext cx="885070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Vyhledat oblíbený zdroj aktuálních informací z této oblasti a pravidelně ho navštěvovat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Nedistancovat se od světa mladých, ptát se, zjišťovat a zkoušet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Informovat klienty a jejich rodiče o </a:t>
            </a:r>
            <a:r>
              <a:rPr lang="cs-CZ" sz="2800" dirty="0" err="1"/>
              <a:t>nebezpčnosti</a:t>
            </a:r>
            <a:r>
              <a:rPr lang="cs-CZ" sz="2800" dirty="0"/>
              <a:t> online prostoru a jak eliminovat viditelnost v online prostředí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Informovat o nebezpečných prvkách, které klienti mohou nevědomě využívat v rámci svých příspěvků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Online prostor není jen nepřítel, v případě, že se něco děje, neváhat se oslovit ke spolupráci relevantní servery</a:t>
            </a:r>
          </a:p>
        </p:txBody>
      </p:sp>
    </p:spTree>
    <p:extLst>
      <p:ext uri="{BB962C8B-B14F-4D97-AF65-F5344CB8AC3E}">
        <p14:creationId xmlns:p14="http://schemas.microsoft.com/office/powerpoint/2010/main" val="329230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E0CE152-7B89-4FE2-A376-67A5167E9B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3225523"/>
            <a:ext cx="13004800" cy="693137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Neplánovaný výstup projektu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Ojedinělý společný dokument stvrzující podporu procesu síťování od lokálních aktérů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Důraz  na mezirezortní spolupráci, podporu síťování skrz komunitní plánování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Memorandum zahrnuje čtyři základní oblasti spolupráce: prevence, vzájemné informovanosti a komunikace s veřejností, podporu mezioborové spolupráce na místní úrovni a v neposlední řadě oblast podpory systémových změn vycházejících z principů a oblastí spolupráce uzavřeného memoranda</a:t>
            </a:r>
          </a:p>
          <a:p>
            <a:pPr eaLnBrk="1" hangingPunct="1"/>
            <a:r>
              <a:rPr lang="cs-CZ" altLang="cs-CZ" i="0" dirty="0">
                <a:solidFill>
                  <a:schemeClr val="tx1"/>
                </a:solidFill>
              </a:rPr>
              <a:t>Všechny smluvní strany se zároveň zavazují vzájemně spolupracovat a uplatňovat takové postupy, aby byl zajištěn nejlepší zájem dětí. 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4EF524F-4FEF-465C-B642-A024C7CA3136}"/>
              </a:ext>
            </a:extLst>
          </p:cNvPr>
          <p:cNvSpPr txBox="1">
            <a:spLocks/>
          </p:cNvSpPr>
          <p:nvPr/>
        </p:nvSpPr>
        <p:spPr>
          <a:xfrm>
            <a:off x="-1274464" y="2392791"/>
            <a:ext cx="8496944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Memorandum o spolupráci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pic>
        <p:nvPicPr>
          <p:cNvPr id="7170" name="Picture 2" descr="VÃ½sledek obrÃ¡zku pro memorandum">
            <a:extLst>
              <a:ext uri="{FF2B5EF4-FFF2-40B4-BE49-F238E27FC236}">
                <a16:creationId xmlns:a16="http://schemas.microsoft.com/office/drawing/2014/main" id="{8931C04B-215D-41F8-BDC3-4CE57986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44" y="8094044"/>
            <a:ext cx="4680520" cy="19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1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64531" y="2693813"/>
            <a:ext cx="5108726" cy="5495355"/>
            <a:chOff x="3025763" y="682529"/>
            <a:chExt cx="3098902" cy="4472868"/>
          </a:xfrm>
          <a:solidFill>
            <a:srgbClr val="FF6600"/>
          </a:solidFill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3520657" y="3786965"/>
              <a:ext cx="2230899" cy="566859"/>
            </a:xfrm>
            <a:custGeom>
              <a:avLst/>
              <a:gdLst>
                <a:gd name="T0" fmla="*/ 5208 w 8889"/>
                <a:gd name="T1" fmla="*/ 0 h 2263"/>
                <a:gd name="T2" fmla="*/ 5208 w 8889"/>
                <a:gd name="T3" fmla="*/ 0 h 2263"/>
                <a:gd name="T4" fmla="*/ 5208 w 8889"/>
                <a:gd name="T5" fmla="*/ 156 h 2263"/>
                <a:gd name="T6" fmla="*/ 5230 w 8889"/>
                <a:gd name="T7" fmla="*/ 222 h 2263"/>
                <a:gd name="T8" fmla="*/ 5296 w 8889"/>
                <a:gd name="T9" fmla="*/ 377 h 2263"/>
                <a:gd name="T10" fmla="*/ 5363 w 8889"/>
                <a:gd name="T11" fmla="*/ 621 h 2263"/>
                <a:gd name="T12" fmla="*/ 5363 w 8889"/>
                <a:gd name="T13" fmla="*/ 621 h 2263"/>
                <a:gd name="T14" fmla="*/ 5363 w 8889"/>
                <a:gd name="T15" fmla="*/ 643 h 2263"/>
                <a:gd name="T16" fmla="*/ 5363 w 8889"/>
                <a:gd name="T17" fmla="*/ 643 h 2263"/>
                <a:gd name="T18" fmla="*/ 4942 w 8889"/>
                <a:gd name="T19" fmla="*/ 975 h 2263"/>
                <a:gd name="T20" fmla="*/ 4521 w 8889"/>
                <a:gd name="T21" fmla="*/ 599 h 2263"/>
                <a:gd name="T22" fmla="*/ 4521 w 8889"/>
                <a:gd name="T23" fmla="*/ 599 h 2263"/>
                <a:gd name="T24" fmla="*/ 4609 w 8889"/>
                <a:gd name="T25" fmla="*/ 377 h 2263"/>
                <a:gd name="T26" fmla="*/ 4676 w 8889"/>
                <a:gd name="T27" fmla="*/ 244 h 2263"/>
                <a:gd name="T28" fmla="*/ 4698 w 8889"/>
                <a:gd name="T29" fmla="*/ 156 h 2263"/>
                <a:gd name="T30" fmla="*/ 4698 w 8889"/>
                <a:gd name="T31" fmla="*/ 156 h 2263"/>
                <a:gd name="T32" fmla="*/ 4698 w 8889"/>
                <a:gd name="T33" fmla="*/ 0 h 2263"/>
                <a:gd name="T34" fmla="*/ 177 w 8889"/>
                <a:gd name="T35" fmla="*/ 0 h 2263"/>
                <a:gd name="T36" fmla="*/ 0 w 8889"/>
                <a:gd name="T37" fmla="*/ 1020 h 2263"/>
                <a:gd name="T38" fmla="*/ 5496 w 8889"/>
                <a:gd name="T39" fmla="*/ 2262 h 2263"/>
                <a:gd name="T40" fmla="*/ 5961 w 8889"/>
                <a:gd name="T41" fmla="*/ 843 h 2263"/>
                <a:gd name="T42" fmla="*/ 8533 w 8889"/>
                <a:gd name="T43" fmla="*/ 843 h 2263"/>
                <a:gd name="T44" fmla="*/ 8888 w 8889"/>
                <a:gd name="T45" fmla="*/ 0 h 2263"/>
                <a:gd name="T46" fmla="*/ 5208 w 8889"/>
                <a:gd name="T4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9" h="2263">
                  <a:moveTo>
                    <a:pt x="5208" y="0"/>
                  </a:moveTo>
                  <a:lnTo>
                    <a:pt x="5208" y="0"/>
                  </a:lnTo>
                  <a:cubicBezTo>
                    <a:pt x="5208" y="156"/>
                    <a:pt x="5208" y="156"/>
                    <a:pt x="5208" y="156"/>
                  </a:cubicBezTo>
                  <a:cubicBezTo>
                    <a:pt x="5230" y="222"/>
                    <a:pt x="5230" y="222"/>
                    <a:pt x="5230" y="222"/>
                  </a:cubicBezTo>
                  <a:cubicBezTo>
                    <a:pt x="5252" y="288"/>
                    <a:pt x="5252" y="311"/>
                    <a:pt x="5296" y="377"/>
                  </a:cubicBezTo>
                  <a:cubicBezTo>
                    <a:pt x="5363" y="444"/>
                    <a:pt x="5385" y="532"/>
                    <a:pt x="5363" y="621"/>
                  </a:cubicBezTo>
                  <a:lnTo>
                    <a:pt x="5363" y="621"/>
                  </a:lnTo>
                  <a:cubicBezTo>
                    <a:pt x="5363" y="643"/>
                    <a:pt x="5363" y="643"/>
                    <a:pt x="5363" y="643"/>
                  </a:cubicBezTo>
                  <a:lnTo>
                    <a:pt x="5363" y="643"/>
                  </a:lnTo>
                  <a:cubicBezTo>
                    <a:pt x="5363" y="820"/>
                    <a:pt x="5164" y="975"/>
                    <a:pt x="4942" y="975"/>
                  </a:cubicBezTo>
                  <a:cubicBezTo>
                    <a:pt x="4721" y="975"/>
                    <a:pt x="4521" y="798"/>
                    <a:pt x="4521" y="599"/>
                  </a:cubicBezTo>
                  <a:lnTo>
                    <a:pt x="4521" y="599"/>
                  </a:lnTo>
                  <a:cubicBezTo>
                    <a:pt x="4521" y="510"/>
                    <a:pt x="4543" y="444"/>
                    <a:pt x="4609" y="377"/>
                  </a:cubicBezTo>
                  <a:cubicBezTo>
                    <a:pt x="4632" y="333"/>
                    <a:pt x="4654" y="288"/>
                    <a:pt x="4676" y="244"/>
                  </a:cubicBezTo>
                  <a:cubicBezTo>
                    <a:pt x="4698" y="156"/>
                    <a:pt x="4698" y="156"/>
                    <a:pt x="4698" y="156"/>
                  </a:cubicBezTo>
                  <a:lnTo>
                    <a:pt x="4698" y="156"/>
                  </a:lnTo>
                  <a:cubicBezTo>
                    <a:pt x="4698" y="0"/>
                    <a:pt x="4698" y="0"/>
                    <a:pt x="469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1" y="554"/>
                    <a:pt x="0" y="1020"/>
                    <a:pt x="0" y="1020"/>
                  </a:cubicBezTo>
                  <a:cubicBezTo>
                    <a:pt x="5496" y="2262"/>
                    <a:pt x="5496" y="2262"/>
                    <a:pt x="5496" y="2262"/>
                  </a:cubicBezTo>
                  <a:cubicBezTo>
                    <a:pt x="5496" y="2262"/>
                    <a:pt x="5696" y="931"/>
                    <a:pt x="5961" y="843"/>
                  </a:cubicBezTo>
                  <a:cubicBezTo>
                    <a:pt x="6250" y="731"/>
                    <a:pt x="8001" y="1486"/>
                    <a:pt x="8533" y="843"/>
                  </a:cubicBezTo>
                  <a:cubicBezTo>
                    <a:pt x="8754" y="554"/>
                    <a:pt x="8866" y="244"/>
                    <a:pt x="8888" y="0"/>
                  </a:cubicBezTo>
                  <a:lnTo>
                    <a:pt x="52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112733" y="1399959"/>
              <a:ext cx="783859" cy="683109"/>
            </a:xfrm>
            <a:custGeom>
              <a:avLst/>
              <a:gdLst>
                <a:gd name="T0" fmla="*/ 2393 w 3125"/>
                <a:gd name="T1" fmla="*/ 0 h 2727"/>
                <a:gd name="T2" fmla="*/ 2393 w 3125"/>
                <a:gd name="T3" fmla="*/ 0 h 2727"/>
                <a:gd name="T4" fmla="*/ 0 w 3125"/>
                <a:gd name="T5" fmla="*/ 0 h 2727"/>
                <a:gd name="T6" fmla="*/ 0 w 3125"/>
                <a:gd name="T7" fmla="*/ 2726 h 2727"/>
                <a:gd name="T8" fmla="*/ 399 w 3125"/>
                <a:gd name="T9" fmla="*/ 2726 h 2727"/>
                <a:gd name="T10" fmla="*/ 399 w 3125"/>
                <a:gd name="T11" fmla="*/ 2637 h 2727"/>
                <a:gd name="T12" fmla="*/ 376 w 3125"/>
                <a:gd name="T13" fmla="*/ 2571 h 2727"/>
                <a:gd name="T14" fmla="*/ 310 w 3125"/>
                <a:gd name="T15" fmla="*/ 2415 h 2727"/>
                <a:gd name="T16" fmla="*/ 244 w 3125"/>
                <a:gd name="T17" fmla="*/ 2171 h 2727"/>
                <a:gd name="T18" fmla="*/ 244 w 3125"/>
                <a:gd name="T19" fmla="*/ 2171 h 2727"/>
                <a:gd name="T20" fmla="*/ 244 w 3125"/>
                <a:gd name="T21" fmla="*/ 2149 h 2727"/>
                <a:gd name="T22" fmla="*/ 244 w 3125"/>
                <a:gd name="T23" fmla="*/ 2149 h 2727"/>
                <a:gd name="T24" fmla="*/ 665 w 3125"/>
                <a:gd name="T25" fmla="*/ 1817 h 2727"/>
                <a:gd name="T26" fmla="*/ 1085 w 3125"/>
                <a:gd name="T27" fmla="*/ 2194 h 2727"/>
                <a:gd name="T28" fmla="*/ 1085 w 3125"/>
                <a:gd name="T29" fmla="*/ 2194 h 2727"/>
                <a:gd name="T30" fmla="*/ 1019 w 3125"/>
                <a:gd name="T31" fmla="*/ 2415 h 2727"/>
                <a:gd name="T32" fmla="*/ 931 w 3125"/>
                <a:gd name="T33" fmla="*/ 2549 h 2727"/>
                <a:gd name="T34" fmla="*/ 908 w 3125"/>
                <a:gd name="T35" fmla="*/ 2637 h 2727"/>
                <a:gd name="T36" fmla="*/ 908 w 3125"/>
                <a:gd name="T37" fmla="*/ 2637 h 2727"/>
                <a:gd name="T38" fmla="*/ 908 w 3125"/>
                <a:gd name="T39" fmla="*/ 2726 h 2727"/>
                <a:gd name="T40" fmla="*/ 3080 w 3125"/>
                <a:gd name="T41" fmla="*/ 2726 h 2727"/>
                <a:gd name="T42" fmla="*/ 2393 w 3125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lnTo>
                    <a:pt x="244" y="2171"/>
                  </a:lnTo>
                  <a:cubicBezTo>
                    <a:pt x="244" y="2149"/>
                    <a:pt x="244" y="2149"/>
                    <a:pt x="244" y="2149"/>
                  </a:cubicBezTo>
                  <a:lnTo>
                    <a:pt x="244" y="2149"/>
                  </a:ln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lnTo>
                    <a:pt x="1085" y="2194"/>
                  </a:ln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lnTo>
                    <a:pt x="908" y="2637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3866087" y="2195997"/>
              <a:ext cx="1128182" cy="683109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3237228" y="2992035"/>
              <a:ext cx="1117110" cy="683109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3866087" y="682529"/>
              <a:ext cx="1763684" cy="605609"/>
            </a:xfrm>
            <a:custGeom>
              <a:avLst/>
              <a:gdLst>
                <a:gd name="T0" fmla="*/ 4965 w 7027"/>
                <a:gd name="T1" fmla="*/ 909 h 2418"/>
                <a:gd name="T2" fmla="*/ 4965 w 7027"/>
                <a:gd name="T3" fmla="*/ 909 h 2418"/>
                <a:gd name="T4" fmla="*/ 0 w 7027"/>
                <a:gd name="T5" fmla="*/ 842 h 2418"/>
                <a:gd name="T6" fmla="*/ 0 w 7027"/>
                <a:gd name="T7" fmla="*/ 2417 h 2418"/>
                <a:gd name="T8" fmla="*/ 3790 w 7027"/>
                <a:gd name="T9" fmla="*/ 2417 h 2418"/>
                <a:gd name="T10" fmla="*/ 3790 w 7027"/>
                <a:gd name="T11" fmla="*/ 2151 h 2418"/>
                <a:gd name="T12" fmla="*/ 3768 w 7027"/>
                <a:gd name="T13" fmla="*/ 2062 h 2418"/>
                <a:gd name="T14" fmla="*/ 3679 w 7027"/>
                <a:gd name="T15" fmla="*/ 1929 h 2418"/>
                <a:gd name="T16" fmla="*/ 3613 w 7027"/>
                <a:gd name="T17" fmla="*/ 1686 h 2418"/>
                <a:gd name="T18" fmla="*/ 3613 w 7027"/>
                <a:gd name="T19" fmla="*/ 1663 h 2418"/>
                <a:gd name="T20" fmla="*/ 3613 w 7027"/>
                <a:gd name="T21" fmla="*/ 1663 h 2418"/>
                <a:gd name="T22" fmla="*/ 4034 w 7027"/>
                <a:gd name="T23" fmla="*/ 1330 h 2418"/>
                <a:gd name="T24" fmla="*/ 4454 w 7027"/>
                <a:gd name="T25" fmla="*/ 1686 h 2418"/>
                <a:gd name="T26" fmla="*/ 4454 w 7027"/>
                <a:gd name="T27" fmla="*/ 1686 h 2418"/>
                <a:gd name="T28" fmla="*/ 4388 w 7027"/>
                <a:gd name="T29" fmla="*/ 1929 h 2418"/>
                <a:gd name="T30" fmla="*/ 4322 w 7027"/>
                <a:gd name="T31" fmla="*/ 2040 h 2418"/>
                <a:gd name="T32" fmla="*/ 4300 w 7027"/>
                <a:gd name="T33" fmla="*/ 2151 h 2418"/>
                <a:gd name="T34" fmla="*/ 4277 w 7027"/>
                <a:gd name="T35" fmla="*/ 2151 h 2418"/>
                <a:gd name="T36" fmla="*/ 4277 w 7027"/>
                <a:gd name="T37" fmla="*/ 2417 h 2418"/>
                <a:gd name="T38" fmla="*/ 7026 w 7027"/>
                <a:gd name="T39" fmla="*/ 2417 h 2418"/>
                <a:gd name="T40" fmla="*/ 4965 w 7027"/>
                <a:gd name="T41" fmla="*/ 909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lnTo>
                    <a:pt x="3613" y="1663"/>
                  </a:ln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lnTo>
                    <a:pt x="4454" y="1686"/>
                  </a:ln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866087" y="1399959"/>
              <a:ext cx="1128182" cy="683109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2726 h 2727"/>
                <a:gd name="T6" fmla="*/ 3479 w 4500"/>
                <a:gd name="T7" fmla="*/ 2726 h 2727"/>
                <a:gd name="T8" fmla="*/ 3479 w 4500"/>
                <a:gd name="T9" fmla="*/ 2460 h 2727"/>
                <a:gd name="T10" fmla="*/ 3457 w 4500"/>
                <a:gd name="T11" fmla="*/ 2371 h 2727"/>
                <a:gd name="T12" fmla="*/ 3391 w 4500"/>
                <a:gd name="T13" fmla="*/ 2238 h 2727"/>
                <a:gd name="T14" fmla="*/ 3324 w 4500"/>
                <a:gd name="T15" fmla="*/ 1972 h 2727"/>
                <a:gd name="T16" fmla="*/ 3324 w 4500"/>
                <a:gd name="T17" fmla="*/ 1972 h 2727"/>
                <a:gd name="T18" fmla="*/ 3324 w 4500"/>
                <a:gd name="T19" fmla="*/ 1972 h 2727"/>
                <a:gd name="T20" fmla="*/ 3324 w 4500"/>
                <a:gd name="T21" fmla="*/ 1972 h 2727"/>
                <a:gd name="T22" fmla="*/ 3745 w 4500"/>
                <a:gd name="T23" fmla="*/ 1640 h 2727"/>
                <a:gd name="T24" fmla="*/ 4166 w 4500"/>
                <a:gd name="T25" fmla="*/ 1994 h 2727"/>
                <a:gd name="T26" fmla="*/ 4166 w 4500"/>
                <a:gd name="T27" fmla="*/ 1994 h 2727"/>
                <a:gd name="T28" fmla="*/ 4100 w 4500"/>
                <a:gd name="T29" fmla="*/ 2238 h 2727"/>
                <a:gd name="T30" fmla="*/ 4011 w 4500"/>
                <a:gd name="T31" fmla="*/ 2349 h 2727"/>
                <a:gd name="T32" fmla="*/ 3989 w 4500"/>
                <a:gd name="T33" fmla="*/ 2460 h 2727"/>
                <a:gd name="T34" fmla="*/ 3989 w 4500"/>
                <a:gd name="T35" fmla="*/ 2460 h 2727"/>
                <a:gd name="T36" fmla="*/ 3989 w 4500"/>
                <a:gd name="T37" fmla="*/ 2726 h 2727"/>
                <a:gd name="T38" fmla="*/ 4499 w 4500"/>
                <a:gd name="T39" fmla="*/ 2726 h 2727"/>
                <a:gd name="T40" fmla="*/ 4499 w 4500"/>
                <a:gd name="T41" fmla="*/ 0 h 2727"/>
                <a:gd name="T42" fmla="*/ 0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lnTo>
                    <a:pt x="3324" y="1972"/>
                  </a:lnTo>
                  <a:lnTo>
                    <a:pt x="3324" y="1972"/>
                  </a:lnTo>
                  <a:lnTo>
                    <a:pt x="3324" y="1972"/>
                  </a:ln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lnTo>
                    <a:pt x="4166" y="1994"/>
                  </a:ln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lnTo>
                    <a:pt x="3989" y="2460"/>
                  </a:ln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4472803" y="2992035"/>
              <a:ext cx="1651862" cy="683109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025763" y="2195997"/>
              <a:ext cx="722966" cy="683109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3381157" y="960423"/>
              <a:ext cx="366465" cy="327715"/>
            </a:xfrm>
            <a:custGeom>
              <a:avLst/>
              <a:gdLst>
                <a:gd name="T0" fmla="*/ 1462 w 1463"/>
                <a:gd name="T1" fmla="*/ 1309 h 1310"/>
                <a:gd name="T2" fmla="*/ 1462 w 1463"/>
                <a:gd name="T3" fmla="*/ 1309 h 1310"/>
                <a:gd name="T4" fmla="*/ 1462 w 1463"/>
                <a:gd name="T5" fmla="*/ 0 h 1310"/>
                <a:gd name="T6" fmla="*/ 0 w 1463"/>
                <a:gd name="T7" fmla="*/ 1309 h 1310"/>
                <a:gd name="T8" fmla="*/ 1462 w 1463"/>
                <a:gd name="T9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3042370" y="4332788"/>
              <a:ext cx="2336078" cy="822609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47943" y="3920930"/>
              <a:ext cx="1646326" cy="761716"/>
            </a:xfrm>
            <a:custGeom>
              <a:avLst/>
              <a:gdLst>
                <a:gd name="T0" fmla="*/ 6560 w 6561"/>
                <a:gd name="T1" fmla="*/ 3037 h 3038"/>
                <a:gd name="T2" fmla="*/ 0 w 6561"/>
                <a:gd name="T3" fmla="*/ 1641 h 3038"/>
                <a:gd name="T4" fmla="*/ 554 w 6561"/>
                <a:gd name="T5" fmla="*/ 0 h 3038"/>
                <a:gd name="T6" fmla="*/ 6560 w 6561"/>
                <a:gd name="T7" fmla="*/ 1419 h 3038"/>
                <a:gd name="T8" fmla="*/ 6560 w 6561"/>
                <a:gd name="T9" fmla="*/ 3037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1" h="3038">
                  <a:moveTo>
                    <a:pt x="6560" y="3037"/>
                  </a:moveTo>
                  <a:lnTo>
                    <a:pt x="0" y="1641"/>
                  </a:lnTo>
                  <a:lnTo>
                    <a:pt x="554" y="0"/>
                  </a:lnTo>
                  <a:lnTo>
                    <a:pt x="6560" y="1419"/>
                  </a:lnTo>
                  <a:lnTo>
                    <a:pt x="6560" y="30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5112733" y="2195997"/>
              <a:ext cx="984253" cy="683109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3042370" y="1399959"/>
              <a:ext cx="705252" cy="683109"/>
            </a:xfrm>
            <a:custGeom>
              <a:avLst/>
              <a:gdLst>
                <a:gd name="T0" fmla="*/ 2814 w 2815"/>
                <a:gd name="T1" fmla="*/ 0 h 2727"/>
                <a:gd name="T2" fmla="*/ 2814 w 2815"/>
                <a:gd name="T3" fmla="*/ 0 h 2727"/>
                <a:gd name="T4" fmla="*/ 997 w 2815"/>
                <a:gd name="T5" fmla="*/ 0 h 2727"/>
                <a:gd name="T6" fmla="*/ 620 w 2815"/>
                <a:gd name="T7" fmla="*/ 642 h 2727"/>
                <a:gd name="T8" fmla="*/ 0 w 2815"/>
                <a:gd name="T9" fmla="*/ 2726 h 2727"/>
                <a:gd name="T10" fmla="*/ 1706 w 2815"/>
                <a:gd name="T11" fmla="*/ 2726 h 2727"/>
                <a:gd name="T12" fmla="*/ 1706 w 2815"/>
                <a:gd name="T13" fmla="*/ 2460 h 2727"/>
                <a:gd name="T14" fmla="*/ 1684 w 2815"/>
                <a:gd name="T15" fmla="*/ 2371 h 2727"/>
                <a:gd name="T16" fmla="*/ 1596 w 2815"/>
                <a:gd name="T17" fmla="*/ 2238 h 2727"/>
                <a:gd name="T18" fmla="*/ 1529 w 2815"/>
                <a:gd name="T19" fmla="*/ 1994 h 2727"/>
                <a:gd name="T20" fmla="*/ 1529 w 2815"/>
                <a:gd name="T21" fmla="*/ 1972 h 2727"/>
                <a:gd name="T22" fmla="*/ 1529 w 2815"/>
                <a:gd name="T23" fmla="*/ 1972 h 2727"/>
                <a:gd name="T24" fmla="*/ 1529 w 2815"/>
                <a:gd name="T25" fmla="*/ 1972 h 2727"/>
                <a:gd name="T26" fmla="*/ 1950 w 2815"/>
                <a:gd name="T27" fmla="*/ 1640 h 2727"/>
                <a:gd name="T28" fmla="*/ 2371 w 2815"/>
                <a:gd name="T29" fmla="*/ 2017 h 2727"/>
                <a:gd name="T30" fmla="*/ 2371 w 2815"/>
                <a:gd name="T31" fmla="*/ 2017 h 2727"/>
                <a:gd name="T32" fmla="*/ 2305 w 2815"/>
                <a:gd name="T33" fmla="*/ 2238 h 2727"/>
                <a:gd name="T34" fmla="*/ 2238 w 2815"/>
                <a:gd name="T35" fmla="*/ 2371 h 2727"/>
                <a:gd name="T36" fmla="*/ 2216 w 2815"/>
                <a:gd name="T37" fmla="*/ 2460 h 2727"/>
                <a:gd name="T38" fmla="*/ 2216 w 2815"/>
                <a:gd name="T39" fmla="*/ 2460 h 2727"/>
                <a:gd name="T40" fmla="*/ 2216 w 2815"/>
                <a:gd name="T41" fmla="*/ 2726 h 2727"/>
                <a:gd name="T42" fmla="*/ 2814 w 2815"/>
                <a:gd name="T43" fmla="*/ 2726 h 2727"/>
                <a:gd name="T44" fmla="*/ 2814 w 2815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lnTo>
                    <a:pt x="1529" y="1972"/>
                  </a:lnTo>
                  <a:lnTo>
                    <a:pt x="1529" y="1972"/>
                  </a:ln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lnTo>
                    <a:pt x="2371" y="2017"/>
                  </a:ln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lnTo>
                    <a:pt x="2216" y="2460"/>
                  </a:ln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</p:grpSp>
      <p:sp>
        <p:nvSpPr>
          <p:cNvPr id="17" name="Title"/>
          <p:cNvSpPr txBox="1">
            <a:spLocks/>
          </p:cNvSpPr>
          <p:nvPr/>
        </p:nvSpPr>
        <p:spPr>
          <a:xfrm>
            <a:off x="338680" y="2609759"/>
            <a:ext cx="12064698" cy="83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" charset="0"/>
                <a:ea typeface="+mn-ea"/>
                <a:cs typeface="ヒラギノ角ゴ ProN W3" charset="0"/>
              </a:rPr>
              <a:t>Závěrem…</a:t>
            </a:r>
            <a:endParaRPr lang="en-US" sz="3600" b="1" dirty="0">
              <a:solidFill>
                <a:schemeClr val="accent2"/>
              </a:solidFill>
              <a:latin typeface="Gill Sans" charset="0"/>
              <a:ea typeface="+mn-ea"/>
              <a:cs typeface="ヒラギノ角ゴ ProN W3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7226" y="5525277"/>
            <a:ext cx="50550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6000" b="1" dirty="0">
                <a:solidFill>
                  <a:srgbClr val="FFC000"/>
                </a:solidFill>
              </a:rPr>
              <a:t>DĚKUJEME</a:t>
            </a: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2B719620-6335-4A9D-8D64-049CF2C5C735}"/>
              </a:ext>
            </a:extLst>
          </p:cNvPr>
          <p:cNvGrpSpPr/>
          <p:nvPr/>
        </p:nvGrpSpPr>
        <p:grpSpPr>
          <a:xfrm flipH="1">
            <a:off x="9290696" y="2693813"/>
            <a:ext cx="4937602" cy="5495355"/>
            <a:chOff x="3025763" y="682529"/>
            <a:chExt cx="3098902" cy="4472868"/>
          </a:xfrm>
          <a:solidFill>
            <a:srgbClr val="130BB5"/>
          </a:solidFill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B8D9D4AD-AEB6-4551-A3C0-CDF1F068C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657" y="3786965"/>
              <a:ext cx="2230899" cy="566859"/>
            </a:xfrm>
            <a:custGeom>
              <a:avLst/>
              <a:gdLst>
                <a:gd name="T0" fmla="*/ 5208 w 8889"/>
                <a:gd name="T1" fmla="*/ 0 h 2263"/>
                <a:gd name="T2" fmla="*/ 5208 w 8889"/>
                <a:gd name="T3" fmla="*/ 0 h 2263"/>
                <a:gd name="T4" fmla="*/ 5208 w 8889"/>
                <a:gd name="T5" fmla="*/ 156 h 2263"/>
                <a:gd name="T6" fmla="*/ 5230 w 8889"/>
                <a:gd name="T7" fmla="*/ 222 h 2263"/>
                <a:gd name="T8" fmla="*/ 5296 w 8889"/>
                <a:gd name="T9" fmla="*/ 377 h 2263"/>
                <a:gd name="T10" fmla="*/ 5363 w 8889"/>
                <a:gd name="T11" fmla="*/ 621 h 2263"/>
                <a:gd name="T12" fmla="*/ 5363 w 8889"/>
                <a:gd name="T13" fmla="*/ 621 h 2263"/>
                <a:gd name="T14" fmla="*/ 5363 w 8889"/>
                <a:gd name="T15" fmla="*/ 643 h 2263"/>
                <a:gd name="T16" fmla="*/ 5363 w 8889"/>
                <a:gd name="T17" fmla="*/ 643 h 2263"/>
                <a:gd name="T18" fmla="*/ 4942 w 8889"/>
                <a:gd name="T19" fmla="*/ 975 h 2263"/>
                <a:gd name="T20" fmla="*/ 4521 w 8889"/>
                <a:gd name="T21" fmla="*/ 599 h 2263"/>
                <a:gd name="T22" fmla="*/ 4521 w 8889"/>
                <a:gd name="T23" fmla="*/ 599 h 2263"/>
                <a:gd name="T24" fmla="*/ 4609 w 8889"/>
                <a:gd name="T25" fmla="*/ 377 h 2263"/>
                <a:gd name="T26" fmla="*/ 4676 w 8889"/>
                <a:gd name="T27" fmla="*/ 244 h 2263"/>
                <a:gd name="T28" fmla="*/ 4698 w 8889"/>
                <a:gd name="T29" fmla="*/ 156 h 2263"/>
                <a:gd name="T30" fmla="*/ 4698 w 8889"/>
                <a:gd name="T31" fmla="*/ 156 h 2263"/>
                <a:gd name="T32" fmla="*/ 4698 w 8889"/>
                <a:gd name="T33" fmla="*/ 0 h 2263"/>
                <a:gd name="T34" fmla="*/ 177 w 8889"/>
                <a:gd name="T35" fmla="*/ 0 h 2263"/>
                <a:gd name="T36" fmla="*/ 0 w 8889"/>
                <a:gd name="T37" fmla="*/ 1020 h 2263"/>
                <a:gd name="T38" fmla="*/ 5496 w 8889"/>
                <a:gd name="T39" fmla="*/ 2262 h 2263"/>
                <a:gd name="T40" fmla="*/ 5961 w 8889"/>
                <a:gd name="T41" fmla="*/ 843 h 2263"/>
                <a:gd name="T42" fmla="*/ 8533 w 8889"/>
                <a:gd name="T43" fmla="*/ 843 h 2263"/>
                <a:gd name="T44" fmla="*/ 8888 w 8889"/>
                <a:gd name="T45" fmla="*/ 0 h 2263"/>
                <a:gd name="T46" fmla="*/ 5208 w 8889"/>
                <a:gd name="T4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9" h="2263">
                  <a:moveTo>
                    <a:pt x="5208" y="0"/>
                  </a:moveTo>
                  <a:lnTo>
                    <a:pt x="5208" y="0"/>
                  </a:lnTo>
                  <a:cubicBezTo>
                    <a:pt x="5208" y="156"/>
                    <a:pt x="5208" y="156"/>
                    <a:pt x="5208" y="156"/>
                  </a:cubicBezTo>
                  <a:cubicBezTo>
                    <a:pt x="5230" y="222"/>
                    <a:pt x="5230" y="222"/>
                    <a:pt x="5230" y="222"/>
                  </a:cubicBezTo>
                  <a:cubicBezTo>
                    <a:pt x="5252" y="288"/>
                    <a:pt x="5252" y="311"/>
                    <a:pt x="5296" y="377"/>
                  </a:cubicBezTo>
                  <a:cubicBezTo>
                    <a:pt x="5363" y="444"/>
                    <a:pt x="5385" y="532"/>
                    <a:pt x="5363" y="621"/>
                  </a:cubicBezTo>
                  <a:lnTo>
                    <a:pt x="5363" y="621"/>
                  </a:lnTo>
                  <a:cubicBezTo>
                    <a:pt x="5363" y="643"/>
                    <a:pt x="5363" y="643"/>
                    <a:pt x="5363" y="643"/>
                  </a:cubicBezTo>
                  <a:lnTo>
                    <a:pt x="5363" y="643"/>
                  </a:lnTo>
                  <a:cubicBezTo>
                    <a:pt x="5363" y="820"/>
                    <a:pt x="5164" y="975"/>
                    <a:pt x="4942" y="975"/>
                  </a:cubicBezTo>
                  <a:cubicBezTo>
                    <a:pt x="4721" y="975"/>
                    <a:pt x="4521" y="798"/>
                    <a:pt x="4521" y="599"/>
                  </a:cubicBezTo>
                  <a:lnTo>
                    <a:pt x="4521" y="599"/>
                  </a:lnTo>
                  <a:cubicBezTo>
                    <a:pt x="4521" y="510"/>
                    <a:pt x="4543" y="444"/>
                    <a:pt x="4609" y="377"/>
                  </a:cubicBezTo>
                  <a:cubicBezTo>
                    <a:pt x="4632" y="333"/>
                    <a:pt x="4654" y="288"/>
                    <a:pt x="4676" y="244"/>
                  </a:cubicBezTo>
                  <a:cubicBezTo>
                    <a:pt x="4698" y="156"/>
                    <a:pt x="4698" y="156"/>
                    <a:pt x="4698" y="156"/>
                  </a:cubicBezTo>
                  <a:lnTo>
                    <a:pt x="4698" y="156"/>
                  </a:lnTo>
                  <a:cubicBezTo>
                    <a:pt x="4698" y="0"/>
                    <a:pt x="4698" y="0"/>
                    <a:pt x="469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1" y="554"/>
                    <a:pt x="0" y="1020"/>
                    <a:pt x="0" y="1020"/>
                  </a:cubicBezTo>
                  <a:cubicBezTo>
                    <a:pt x="5496" y="2262"/>
                    <a:pt x="5496" y="2262"/>
                    <a:pt x="5496" y="2262"/>
                  </a:cubicBezTo>
                  <a:cubicBezTo>
                    <a:pt x="5496" y="2262"/>
                    <a:pt x="5696" y="931"/>
                    <a:pt x="5961" y="843"/>
                  </a:cubicBezTo>
                  <a:cubicBezTo>
                    <a:pt x="6250" y="731"/>
                    <a:pt x="8001" y="1486"/>
                    <a:pt x="8533" y="843"/>
                  </a:cubicBezTo>
                  <a:cubicBezTo>
                    <a:pt x="8754" y="554"/>
                    <a:pt x="8866" y="244"/>
                    <a:pt x="8888" y="0"/>
                  </a:cubicBezTo>
                  <a:lnTo>
                    <a:pt x="52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8A647E35-0C89-4036-A898-BC52D8C9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733" y="1399959"/>
              <a:ext cx="783859" cy="683109"/>
            </a:xfrm>
            <a:custGeom>
              <a:avLst/>
              <a:gdLst>
                <a:gd name="T0" fmla="*/ 2393 w 3125"/>
                <a:gd name="T1" fmla="*/ 0 h 2727"/>
                <a:gd name="T2" fmla="*/ 2393 w 3125"/>
                <a:gd name="T3" fmla="*/ 0 h 2727"/>
                <a:gd name="T4" fmla="*/ 0 w 3125"/>
                <a:gd name="T5" fmla="*/ 0 h 2727"/>
                <a:gd name="T6" fmla="*/ 0 w 3125"/>
                <a:gd name="T7" fmla="*/ 2726 h 2727"/>
                <a:gd name="T8" fmla="*/ 399 w 3125"/>
                <a:gd name="T9" fmla="*/ 2726 h 2727"/>
                <a:gd name="T10" fmla="*/ 399 w 3125"/>
                <a:gd name="T11" fmla="*/ 2637 h 2727"/>
                <a:gd name="T12" fmla="*/ 376 w 3125"/>
                <a:gd name="T13" fmla="*/ 2571 h 2727"/>
                <a:gd name="T14" fmla="*/ 310 w 3125"/>
                <a:gd name="T15" fmla="*/ 2415 h 2727"/>
                <a:gd name="T16" fmla="*/ 244 w 3125"/>
                <a:gd name="T17" fmla="*/ 2171 h 2727"/>
                <a:gd name="T18" fmla="*/ 244 w 3125"/>
                <a:gd name="T19" fmla="*/ 2171 h 2727"/>
                <a:gd name="T20" fmla="*/ 244 w 3125"/>
                <a:gd name="T21" fmla="*/ 2149 h 2727"/>
                <a:gd name="T22" fmla="*/ 244 w 3125"/>
                <a:gd name="T23" fmla="*/ 2149 h 2727"/>
                <a:gd name="T24" fmla="*/ 665 w 3125"/>
                <a:gd name="T25" fmla="*/ 1817 h 2727"/>
                <a:gd name="T26" fmla="*/ 1085 w 3125"/>
                <a:gd name="T27" fmla="*/ 2194 h 2727"/>
                <a:gd name="T28" fmla="*/ 1085 w 3125"/>
                <a:gd name="T29" fmla="*/ 2194 h 2727"/>
                <a:gd name="T30" fmla="*/ 1019 w 3125"/>
                <a:gd name="T31" fmla="*/ 2415 h 2727"/>
                <a:gd name="T32" fmla="*/ 931 w 3125"/>
                <a:gd name="T33" fmla="*/ 2549 h 2727"/>
                <a:gd name="T34" fmla="*/ 908 w 3125"/>
                <a:gd name="T35" fmla="*/ 2637 h 2727"/>
                <a:gd name="T36" fmla="*/ 908 w 3125"/>
                <a:gd name="T37" fmla="*/ 2637 h 2727"/>
                <a:gd name="T38" fmla="*/ 908 w 3125"/>
                <a:gd name="T39" fmla="*/ 2726 h 2727"/>
                <a:gd name="T40" fmla="*/ 3080 w 3125"/>
                <a:gd name="T41" fmla="*/ 2726 h 2727"/>
                <a:gd name="T42" fmla="*/ 2393 w 3125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lnTo>
                    <a:pt x="244" y="2171"/>
                  </a:lnTo>
                  <a:cubicBezTo>
                    <a:pt x="244" y="2149"/>
                    <a:pt x="244" y="2149"/>
                    <a:pt x="244" y="2149"/>
                  </a:cubicBezTo>
                  <a:lnTo>
                    <a:pt x="244" y="2149"/>
                  </a:ln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lnTo>
                    <a:pt x="1085" y="2194"/>
                  </a:ln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lnTo>
                    <a:pt x="908" y="2637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C44490-CDF0-485E-B325-3B1090BB1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087" y="2195997"/>
              <a:ext cx="1128182" cy="683109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918A06D-94AF-4038-BC5C-9E5067530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228" y="2992035"/>
              <a:ext cx="1117110" cy="683109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3C701E6-ED12-423C-A6D2-6C78BE278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087" y="682529"/>
              <a:ext cx="1763684" cy="605609"/>
            </a:xfrm>
            <a:custGeom>
              <a:avLst/>
              <a:gdLst>
                <a:gd name="T0" fmla="*/ 4965 w 7027"/>
                <a:gd name="T1" fmla="*/ 909 h 2418"/>
                <a:gd name="T2" fmla="*/ 4965 w 7027"/>
                <a:gd name="T3" fmla="*/ 909 h 2418"/>
                <a:gd name="T4" fmla="*/ 0 w 7027"/>
                <a:gd name="T5" fmla="*/ 842 h 2418"/>
                <a:gd name="T6" fmla="*/ 0 w 7027"/>
                <a:gd name="T7" fmla="*/ 2417 h 2418"/>
                <a:gd name="T8" fmla="*/ 3790 w 7027"/>
                <a:gd name="T9" fmla="*/ 2417 h 2418"/>
                <a:gd name="T10" fmla="*/ 3790 w 7027"/>
                <a:gd name="T11" fmla="*/ 2151 h 2418"/>
                <a:gd name="T12" fmla="*/ 3768 w 7027"/>
                <a:gd name="T13" fmla="*/ 2062 h 2418"/>
                <a:gd name="T14" fmla="*/ 3679 w 7027"/>
                <a:gd name="T15" fmla="*/ 1929 h 2418"/>
                <a:gd name="T16" fmla="*/ 3613 w 7027"/>
                <a:gd name="T17" fmla="*/ 1686 h 2418"/>
                <a:gd name="T18" fmla="*/ 3613 w 7027"/>
                <a:gd name="T19" fmla="*/ 1663 h 2418"/>
                <a:gd name="T20" fmla="*/ 3613 w 7027"/>
                <a:gd name="T21" fmla="*/ 1663 h 2418"/>
                <a:gd name="T22" fmla="*/ 4034 w 7027"/>
                <a:gd name="T23" fmla="*/ 1330 h 2418"/>
                <a:gd name="T24" fmla="*/ 4454 w 7027"/>
                <a:gd name="T25" fmla="*/ 1686 h 2418"/>
                <a:gd name="T26" fmla="*/ 4454 w 7027"/>
                <a:gd name="T27" fmla="*/ 1686 h 2418"/>
                <a:gd name="T28" fmla="*/ 4388 w 7027"/>
                <a:gd name="T29" fmla="*/ 1929 h 2418"/>
                <a:gd name="T30" fmla="*/ 4322 w 7027"/>
                <a:gd name="T31" fmla="*/ 2040 h 2418"/>
                <a:gd name="T32" fmla="*/ 4300 w 7027"/>
                <a:gd name="T33" fmla="*/ 2151 h 2418"/>
                <a:gd name="T34" fmla="*/ 4277 w 7027"/>
                <a:gd name="T35" fmla="*/ 2151 h 2418"/>
                <a:gd name="T36" fmla="*/ 4277 w 7027"/>
                <a:gd name="T37" fmla="*/ 2417 h 2418"/>
                <a:gd name="T38" fmla="*/ 7026 w 7027"/>
                <a:gd name="T39" fmla="*/ 2417 h 2418"/>
                <a:gd name="T40" fmla="*/ 4965 w 7027"/>
                <a:gd name="T41" fmla="*/ 909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lnTo>
                    <a:pt x="3613" y="1663"/>
                  </a:ln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lnTo>
                    <a:pt x="4454" y="1686"/>
                  </a:ln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B68687A-0C5F-4F09-A4A5-2DB0594C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087" y="1399959"/>
              <a:ext cx="1128182" cy="683109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2726 h 2727"/>
                <a:gd name="T6" fmla="*/ 3479 w 4500"/>
                <a:gd name="T7" fmla="*/ 2726 h 2727"/>
                <a:gd name="T8" fmla="*/ 3479 w 4500"/>
                <a:gd name="T9" fmla="*/ 2460 h 2727"/>
                <a:gd name="T10" fmla="*/ 3457 w 4500"/>
                <a:gd name="T11" fmla="*/ 2371 h 2727"/>
                <a:gd name="T12" fmla="*/ 3391 w 4500"/>
                <a:gd name="T13" fmla="*/ 2238 h 2727"/>
                <a:gd name="T14" fmla="*/ 3324 w 4500"/>
                <a:gd name="T15" fmla="*/ 1972 h 2727"/>
                <a:gd name="T16" fmla="*/ 3324 w 4500"/>
                <a:gd name="T17" fmla="*/ 1972 h 2727"/>
                <a:gd name="T18" fmla="*/ 3324 w 4500"/>
                <a:gd name="T19" fmla="*/ 1972 h 2727"/>
                <a:gd name="T20" fmla="*/ 3324 w 4500"/>
                <a:gd name="T21" fmla="*/ 1972 h 2727"/>
                <a:gd name="T22" fmla="*/ 3745 w 4500"/>
                <a:gd name="T23" fmla="*/ 1640 h 2727"/>
                <a:gd name="T24" fmla="*/ 4166 w 4500"/>
                <a:gd name="T25" fmla="*/ 1994 h 2727"/>
                <a:gd name="T26" fmla="*/ 4166 w 4500"/>
                <a:gd name="T27" fmla="*/ 1994 h 2727"/>
                <a:gd name="T28" fmla="*/ 4100 w 4500"/>
                <a:gd name="T29" fmla="*/ 2238 h 2727"/>
                <a:gd name="T30" fmla="*/ 4011 w 4500"/>
                <a:gd name="T31" fmla="*/ 2349 h 2727"/>
                <a:gd name="T32" fmla="*/ 3989 w 4500"/>
                <a:gd name="T33" fmla="*/ 2460 h 2727"/>
                <a:gd name="T34" fmla="*/ 3989 w 4500"/>
                <a:gd name="T35" fmla="*/ 2460 h 2727"/>
                <a:gd name="T36" fmla="*/ 3989 w 4500"/>
                <a:gd name="T37" fmla="*/ 2726 h 2727"/>
                <a:gd name="T38" fmla="*/ 4499 w 4500"/>
                <a:gd name="T39" fmla="*/ 2726 h 2727"/>
                <a:gd name="T40" fmla="*/ 4499 w 4500"/>
                <a:gd name="T41" fmla="*/ 0 h 2727"/>
                <a:gd name="T42" fmla="*/ 0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lnTo>
                    <a:pt x="3324" y="1972"/>
                  </a:lnTo>
                  <a:lnTo>
                    <a:pt x="3324" y="1972"/>
                  </a:lnTo>
                  <a:lnTo>
                    <a:pt x="3324" y="1972"/>
                  </a:ln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lnTo>
                    <a:pt x="4166" y="1994"/>
                  </a:ln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lnTo>
                    <a:pt x="3989" y="2460"/>
                  </a:ln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794489B-64C6-483F-BB95-3D39D5B96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803" y="2992035"/>
              <a:ext cx="1651862" cy="683109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F3B58DA-DBC7-4A73-9E82-752C2059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763" y="2195997"/>
              <a:ext cx="722966" cy="683109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506A3774-FF82-4151-A145-E60AE41BB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157" y="960423"/>
              <a:ext cx="366465" cy="327715"/>
            </a:xfrm>
            <a:custGeom>
              <a:avLst/>
              <a:gdLst>
                <a:gd name="T0" fmla="*/ 1462 w 1463"/>
                <a:gd name="T1" fmla="*/ 1309 h 1310"/>
                <a:gd name="T2" fmla="*/ 1462 w 1463"/>
                <a:gd name="T3" fmla="*/ 1309 h 1310"/>
                <a:gd name="T4" fmla="*/ 1462 w 1463"/>
                <a:gd name="T5" fmla="*/ 0 h 1310"/>
                <a:gd name="T6" fmla="*/ 0 w 1463"/>
                <a:gd name="T7" fmla="*/ 1309 h 1310"/>
                <a:gd name="T8" fmla="*/ 1462 w 1463"/>
                <a:gd name="T9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3B9A121-6BCD-4A4A-8EE0-F2D6CE6AE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370" y="4332788"/>
              <a:ext cx="2336078" cy="822609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ACCCA88F-78BE-45F8-99D7-9E9509152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943" y="3920930"/>
              <a:ext cx="1646326" cy="761716"/>
            </a:xfrm>
            <a:custGeom>
              <a:avLst/>
              <a:gdLst>
                <a:gd name="T0" fmla="*/ 6560 w 6561"/>
                <a:gd name="T1" fmla="*/ 3037 h 3038"/>
                <a:gd name="T2" fmla="*/ 0 w 6561"/>
                <a:gd name="T3" fmla="*/ 1641 h 3038"/>
                <a:gd name="T4" fmla="*/ 554 w 6561"/>
                <a:gd name="T5" fmla="*/ 0 h 3038"/>
                <a:gd name="T6" fmla="*/ 6560 w 6561"/>
                <a:gd name="T7" fmla="*/ 1419 h 3038"/>
                <a:gd name="T8" fmla="*/ 6560 w 6561"/>
                <a:gd name="T9" fmla="*/ 3037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1" h="3038">
                  <a:moveTo>
                    <a:pt x="6560" y="3037"/>
                  </a:moveTo>
                  <a:lnTo>
                    <a:pt x="0" y="1641"/>
                  </a:lnTo>
                  <a:lnTo>
                    <a:pt x="554" y="0"/>
                  </a:lnTo>
                  <a:lnTo>
                    <a:pt x="6560" y="1419"/>
                  </a:lnTo>
                  <a:lnTo>
                    <a:pt x="6560" y="30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16CF602-4ADA-43FB-B216-4CFBC49A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733" y="2195997"/>
              <a:ext cx="984253" cy="683109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418C9D6C-3541-4C5B-A189-DB62451A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370" y="1399959"/>
              <a:ext cx="705252" cy="683109"/>
            </a:xfrm>
            <a:custGeom>
              <a:avLst/>
              <a:gdLst>
                <a:gd name="T0" fmla="*/ 2814 w 2815"/>
                <a:gd name="T1" fmla="*/ 0 h 2727"/>
                <a:gd name="T2" fmla="*/ 2814 w 2815"/>
                <a:gd name="T3" fmla="*/ 0 h 2727"/>
                <a:gd name="T4" fmla="*/ 997 w 2815"/>
                <a:gd name="T5" fmla="*/ 0 h 2727"/>
                <a:gd name="T6" fmla="*/ 620 w 2815"/>
                <a:gd name="T7" fmla="*/ 642 h 2727"/>
                <a:gd name="T8" fmla="*/ 0 w 2815"/>
                <a:gd name="T9" fmla="*/ 2726 h 2727"/>
                <a:gd name="T10" fmla="*/ 1706 w 2815"/>
                <a:gd name="T11" fmla="*/ 2726 h 2727"/>
                <a:gd name="T12" fmla="*/ 1706 w 2815"/>
                <a:gd name="T13" fmla="*/ 2460 h 2727"/>
                <a:gd name="T14" fmla="*/ 1684 w 2815"/>
                <a:gd name="T15" fmla="*/ 2371 h 2727"/>
                <a:gd name="T16" fmla="*/ 1596 w 2815"/>
                <a:gd name="T17" fmla="*/ 2238 h 2727"/>
                <a:gd name="T18" fmla="*/ 1529 w 2815"/>
                <a:gd name="T19" fmla="*/ 1994 h 2727"/>
                <a:gd name="T20" fmla="*/ 1529 w 2815"/>
                <a:gd name="T21" fmla="*/ 1972 h 2727"/>
                <a:gd name="T22" fmla="*/ 1529 w 2815"/>
                <a:gd name="T23" fmla="*/ 1972 h 2727"/>
                <a:gd name="T24" fmla="*/ 1529 w 2815"/>
                <a:gd name="T25" fmla="*/ 1972 h 2727"/>
                <a:gd name="T26" fmla="*/ 1950 w 2815"/>
                <a:gd name="T27" fmla="*/ 1640 h 2727"/>
                <a:gd name="T28" fmla="*/ 2371 w 2815"/>
                <a:gd name="T29" fmla="*/ 2017 h 2727"/>
                <a:gd name="T30" fmla="*/ 2371 w 2815"/>
                <a:gd name="T31" fmla="*/ 2017 h 2727"/>
                <a:gd name="T32" fmla="*/ 2305 w 2815"/>
                <a:gd name="T33" fmla="*/ 2238 h 2727"/>
                <a:gd name="T34" fmla="*/ 2238 w 2815"/>
                <a:gd name="T35" fmla="*/ 2371 h 2727"/>
                <a:gd name="T36" fmla="*/ 2216 w 2815"/>
                <a:gd name="T37" fmla="*/ 2460 h 2727"/>
                <a:gd name="T38" fmla="*/ 2216 w 2815"/>
                <a:gd name="T39" fmla="*/ 2460 h 2727"/>
                <a:gd name="T40" fmla="*/ 2216 w 2815"/>
                <a:gd name="T41" fmla="*/ 2726 h 2727"/>
                <a:gd name="T42" fmla="*/ 2814 w 2815"/>
                <a:gd name="T43" fmla="*/ 2726 h 2727"/>
                <a:gd name="T44" fmla="*/ 2814 w 2815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lnTo>
                    <a:pt x="1529" y="1972"/>
                  </a:lnTo>
                  <a:lnTo>
                    <a:pt x="1529" y="1972"/>
                  </a:ln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lnTo>
                    <a:pt x="2371" y="2017"/>
                  </a:ln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lnTo>
                    <a:pt x="2216" y="2460"/>
                  </a:ln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413"/>
            </a:p>
          </p:txBody>
        </p:sp>
      </p:grpSp>
    </p:spTree>
    <p:extLst>
      <p:ext uri="{BB962C8B-B14F-4D97-AF65-F5344CB8AC3E}">
        <p14:creationId xmlns:p14="http://schemas.microsoft.com/office/powerpoint/2010/main" val="333520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33629FA-7F85-44A7-BA13-3CB7DC310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36" y="1564432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  <a:sym typeface="Gill Sans" charset="0"/>
              </a:rPr>
              <a:t>Projektový tým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E778FCBC-D72D-46A6-A654-8A095806E0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329038"/>
            <a:ext cx="13004800" cy="642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800"/>
              </a:spcBef>
            </a:pPr>
            <a:endParaRPr lang="cs-CZ" altLang="cs-CZ" b="1" dirty="0"/>
          </a:p>
          <a:p>
            <a:pPr>
              <a:spcBef>
                <a:spcPts val="1800"/>
              </a:spcBef>
            </a:pPr>
            <a:r>
              <a:rPr lang="cs-CZ" altLang="cs-CZ" b="1" i="0" dirty="0"/>
              <a:t>Analytický pracovník a analyzátor setkání:</a:t>
            </a:r>
          </a:p>
          <a:p>
            <a:pPr lvl="1">
              <a:spcBef>
                <a:spcPts val="1800"/>
              </a:spcBef>
            </a:pPr>
            <a:r>
              <a:rPr lang="cs-CZ" altLang="cs-CZ" dirty="0"/>
              <a:t>Mgr. Milan Zanina, Bc. Tereza Komárková</a:t>
            </a:r>
          </a:p>
          <a:p>
            <a:pPr>
              <a:spcBef>
                <a:spcPts val="1800"/>
              </a:spcBef>
            </a:pPr>
            <a:r>
              <a:rPr lang="cs-CZ" altLang="cs-CZ" b="1" i="0" dirty="0"/>
              <a:t>Odborný gestor:</a:t>
            </a:r>
          </a:p>
          <a:p>
            <a:pPr lvl="1">
              <a:spcBef>
                <a:spcPts val="1800"/>
              </a:spcBef>
            </a:pPr>
            <a:r>
              <a:rPr lang="cs-CZ" altLang="cs-CZ" dirty="0"/>
              <a:t>PhDr. Miloslav </a:t>
            </a:r>
            <a:r>
              <a:rPr lang="cs-CZ" altLang="cs-CZ" dirty="0" err="1"/>
              <a:t>Macela</a:t>
            </a:r>
            <a:endParaRPr lang="cs-CZ" altLang="cs-CZ" dirty="0"/>
          </a:p>
          <a:p>
            <a:pPr>
              <a:spcBef>
                <a:spcPts val="1800"/>
              </a:spcBef>
            </a:pPr>
            <a:r>
              <a:rPr lang="cs-CZ" altLang="cs-CZ" b="1" i="0" dirty="0" err="1"/>
              <a:t>Facilitátor</a:t>
            </a:r>
            <a:r>
              <a:rPr lang="cs-CZ" altLang="cs-CZ" b="1" i="0" dirty="0"/>
              <a:t>:</a:t>
            </a:r>
          </a:p>
          <a:p>
            <a:pPr lvl="1">
              <a:spcBef>
                <a:spcPts val="1800"/>
              </a:spcBef>
            </a:pPr>
            <a:r>
              <a:rPr lang="cs-CZ" altLang="cs-CZ" dirty="0"/>
              <a:t>Bc. Filip Novotný</a:t>
            </a:r>
          </a:p>
          <a:p>
            <a:pPr>
              <a:spcBef>
                <a:spcPts val="1800"/>
              </a:spcBef>
            </a:pPr>
            <a:r>
              <a:rPr lang="cs-CZ" altLang="cs-CZ" b="1" i="0" dirty="0"/>
              <a:t>Projektový manažer, koordinátor aktivit:</a:t>
            </a:r>
          </a:p>
          <a:p>
            <a:pPr lvl="1">
              <a:spcBef>
                <a:spcPts val="1800"/>
              </a:spcBef>
            </a:pPr>
            <a:r>
              <a:rPr lang="cs-CZ" altLang="cs-CZ" dirty="0"/>
              <a:t>Ing. Tomáš Kratochvíl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D13CE4-68AE-4386-BDDC-1AA44248F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930">
            <a:off x="6806588" y="4553910"/>
            <a:ext cx="5520392" cy="4140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B04E41A9-57FB-4211-A10B-F3879BBB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36" y="1564432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Partneři projektu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EC2BA3C4-526F-4154-97DA-3C46B6B74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431332"/>
            <a:ext cx="13004800" cy="63222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/>
            <a:endParaRPr lang="cs-CZ" altLang="cs-CZ" dirty="0"/>
          </a:p>
          <a:p>
            <a:pPr lvl="1"/>
            <a:r>
              <a:rPr lang="cs-CZ" altLang="cs-CZ" dirty="0" err="1"/>
              <a:t>DaR</a:t>
            </a:r>
            <a:r>
              <a:rPr lang="cs-CZ" altLang="cs-CZ" dirty="0"/>
              <a:t> – Centrum pro dítě a rodinu, o.p.s.</a:t>
            </a:r>
          </a:p>
          <a:p>
            <a:pPr lvl="1"/>
            <a:r>
              <a:rPr lang="cs-CZ" altLang="cs-CZ" dirty="0" err="1"/>
              <a:t>Mesto</a:t>
            </a:r>
            <a:r>
              <a:rPr lang="cs-CZ" altLang="cs-CZ" dirty="0"/>
              <a:t> Banská Bystrica</a:t>
            </a:r>
          </a:p>
          <a:p>
            <a:pPr lvl="1"/>
            <a:r>
              <a:rPr lang="cs-CZ" altLang="cs-CZ" dirty="0"/>
              <a:t>Pedagogicko-psychologická poradna Pardubice</a:t>
            </a:r>
          </a:p>
          <a:p>
            <a:pPr lvl="1"/>
            <a:r>
              <a:rPr lang="cs-CZ" altLang="cs-CZ" dirty="0"/>
              <a:t>Statutární město Pardubice</a:t>
            </a:r>
          </a:p>
          <a:p>
            <a:pPr marL="457200" lvl="1" indent="0">
              <a:buNone/>
            </a:pPr>
            <a:r>
              <a:rPr lang="cs-CZ" altLang="cs-CZ" dirty="0"/>
              <a:t>A) Odbor sociálních věcí</a:t>
            </a:r>
          </a:p>
          <a:p>
            <a:pPr marL="457200" lvl="1" indent="0">
              <a:buNone/>
            </a:pPr>
            <a:r>
              <a:rPr lang="pl-PL" altLang="cs-CZ" dirty="0"/>
              <a:t>B) Odbor školství, kultury a sportu</a:t>
            </a:r>
          </a:p>
          <a:p>
            <a:pPr marL="457200" lvl="1" indent="0">
              <a:buNone/>
            </a:pPr>
            <a:r>
              <a:rPr lang="cs-CZ" altLang="cs-CZ" dirty="0"/>
              <a:t>C) Městská policie Pardubice</a:t>
            </a:r>
          </a:p>
        </p:txBody>
      </p:sp>
      <p:pic>
        <p:nvPicPr>
          <p:cNvPr id="19458" name="Picture 2" descr="SouvisejÃ­cÃ­ obrÃ¡zek">
            <a:extLst>
              <a:ext uri="{FF2B5EF4-FFF2-40B4-BE49-F238E27FC236}">
                <a16:creationId xmlns:a16="http://schemas.microsoft.com/office/drawing/2014/main" id="{F7A55644-595E-48BD-B045-CB0C6BC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182" y="4630105"/>
            <a:ext cx="3871908" cy="4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1C99FA8E-A7FD-4084-A9CE-16B38609C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36" y="1564432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Aktivity projektu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BA3A1453-57A2-4626-A5B0-1FBDF785E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220616"/>
            <a:ext cx="13004800" cy="6532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</a:pPr>
            <a:endParaRPr lang="cs-CZ" altLang="cs-CZ" dirty="0"/>
          </a:p>
          <a:p>
            <a:pPr>
              <a:spcBef>
                <a:spcPts val="600"/>
              </a:spcBef>
            </a:pPr>
            <a:r>
              <a:rPr lang="cs-CZ" altLang="cs-CZ" i="0" dirty="0"/>
              <a:t>KA 01 	Přípravná fáze projektu</a:t>
            </a:r>
          </a:p>
          <a:p>
            <a:pPr>
              <a:spcBef>
                <a:spcPts val="600"/>
              </a:spcBef>
            </a:pPr>
            <a:r>
              <a:rPr lang="cs-CZ" altLang="cs-CZ" i="0" dirty="0"/>
              <a:t>KA 02 	Čerpání zkušeností u zahraničního partnera</a:t>
            </a:r>
          </a:p>
          <a:p>
            <a:pPr>
              <a:spcBef>
                <a:spcPts val="600"/>
              </a:spcBef>
            </a:pPr>
            <a:r>
              <a:rPr lang="cs-CZ" altLang="cs-CZ" i="0" dirty="0"/>
              <a:t>KA 03	Zpracování Analýzy systému péče o ohrožené děti a rodinu na území 			města Pardubic</a:t>
            </a:r>
          </a:p>
          <a:p>
            <a:pPr>
              <a:spcBef>
                <a:spcPts val="600"/>
              </a:spcBef>
            </a:pPr>
            <a:r>
              <a:rPr lang="cs-CZ" altLang="cs-CZ" i="0" dirty="0"/>
              <a:t>KA 04	Realizace kazuistických setkání</a:t>
            </a:r>
          </a:p>
          <a:p>
            <a:pPr>
              <a:spcBef>
                <a:spcPts val="600"/>
              </a:spcBef>
            </a:pPr>
            <a:r>
              <a:rPr lang="cs-CZ" altLang="cs-CZ" i="0" dirty="0"/>
              <a:t>KA 05	Realizace pracovního setkání zahraničního partnera v Pardubicích</a:t>
            </a:r>
          </a:p>
          <a:p>
            <a:pPr>
              <a:spcBef>
                <a:spcPts val="600"/>
              </a:spcBef>
            </a:pPr>
            <a:r>
              <a:rPr lang="cs-CZ" altLang="cs-CZ" i="0" dirty="0"/>
              <a:t>KA 06	Realizace metodických setkání</a:t>
            </a:r>
          </a:p>
          <a:p>
            <a:pPr>
              <a:spcBef>
                <a:spcPts val="600"/>
              </a:spcBef>
            </a:pPr>
            <a:r>
              <a:rPr lang="cs-CZ" altLang="cs-CZ" i="0" dirty="0"/>
              <a:t>KA 07	Zpracování Metodického manuálu – systémové řešení krizových situací</a:t>
            </a:r>
          </a:p>
          <a:p>
            <a:pPr>
              <a:spcBef>
                <a:spcPts val="600"/>
              </a:spcBef>
            </a:pPr>
            <a:r>
              <a:rPr lang="cs-CZ" altLang="cs-CZ" i="0" dirty="0"/>
              <a:t>KA 08 	Uspořádání závěrečné konference projektu</a:t>
            </a:r>
          </a:p>
          <a:p>
            <a:endParaRPr lang="cs-CZ" altLang="cs-CZ" dirty="0"/>
          </a:p>
        </p:txBody>
      </p:sp>
      <p:pic>
        <p:nvPicPr>
          <p:cNvPr id="18436" name="Picture 4" descr="VÃ½sledek obrÃ¡zku pro aktivity">
            <a:extLst>
              <a:ext uri="{FF2B5EF4-FFF2-40B4-BE49-F238E27FC236}">
                <a16:creationId xmlns:a16="http://schemas.microsoft.com/office/drawing/2014/main" id="{77721CEB-1782-4730-825A-32ECC6F6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72" y="7082127"/>
            <a:ext cx="5493723" cy="26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140A977-02AC-48C2-9413-6A013EEEC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712" y="1636440"/>
            <a:ext cx="10058400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01 Přípravná fáze projektu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F8E9DAC5-4716-4161-B1AC-6E06AE7F9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6016" y="3846240"/>
            <a:ext cx="10058400" cy="68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3200" i="0" dirty="0">
                <a:solidFill>
                  <a:schemeClr val="tx1"/>
                </a:solidFill>
              </a:rPr>
              <a:t>Zajištění vhodného personálního obsazení</a:t>
            </a:r>
          </a:p>
          <a:p>
            <a:pPr>
              <a:lnSpc>
                <a:spcPct val="150000"/>
              </a:lnSpc>
            </a:pPr>
            <a:r>
              <a:rPr lang="cs-CZ" altLang="cs-CZ" sz="3200" i="0" dirty="0">
                <a:solidFill>
                  <a:schemeClr val="tx1"/>
                </a:solidFill>
              </a:rPr>
              <a:t>Informování partnerů projektu</a:t>
            </a:r>
          </a:p>
          <a:p>
            <a:pPr>
              <a:lnSpc>
                <a:spcPct val="150000"/>
              </a:lnSpc>
            </a:pPr>
            <a:r>
              <a:rPr lang="cs-CZ" altLang="cs-CZ" sz="3200" i="0" dirty="0">
                <a:solidFill>
                  <a:schemeClr val="tx1"/>
                </a:solidFill>
              </a:rPr>
              <a:t>Sestavení harmonogramu realizace projektu</a:t>
            </a:r>
          </a:p>
          <a:p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CA30B1-1E17-4F9B-88A8-5786B9C1D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013">
            <a:off x="416678" y="6764887"/>
            <a:ext cx="5258676" cy="39440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03E163-8A93-41A6-8D60-9ABF1853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260">
            <a:off x="9149299" y="7012948"/>
            <a:ext cx="3189586" cy="2392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9A701A-25EB-4AD7-B39F-ACBC8B80D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365">
            <a:off x="6075050" y="7332597"/>
            <a:ext cx="3020197" cy="2265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8B4C9BF7-B4A6-4291-9CBB-FF6B5CF37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04" y="1780456"/>
            <a:ext cx="12097344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02 Čerpání zkušeností u zahraničního partnera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9A7F3900-7E2E-4499-BE2A-3D6A483B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174" y="3868688"/>
            <a:ext cx="100584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i="0" dirty="0">
                <a:solidFill>
                  <a:schemeClr val="tx1"/>
                </a:solidFill>
              </a:rPr>
              <a:t>18.1.2017 – 20.1.2017</a:t>
            </a:r>
          </a:p>
          <a:p>
            <a:pPr marL="0" indent="0"/>
            <a:r>
              <a:rPr lang="cs-CZ" altLang="cs-CZ" i="0" dirty="0">
                <a:solidFill>
                  <a:schemeClr val="tx1"/>
                </a:solidFill>
              </a:rPr>
              <a:t> Předávání dobré praxe žadateli projektu a jeho partnerům – </a:t>
            </a:r>
            <a:r>
              <a:rPr lang="cs-CZ" altLang="cs-CZ" i="0" dirty="0" err="1">
                <a:solidFill>
                  <a:schemeClr val="tx1"/>
                </a:solidFill>
              </a:rPr>
              <a:t>Mesto</a:t>
            </a:r>
            <a:r>
              <a:rPr lang="cs-CZ" altLang="cs-CZ" i="0" dirty="0">
                <a:solidFill>
                  <a:schemeClr val="tx1"/>
                </a:solidFill>
              </a:rPr>
              <a:t> Banská Bystrica</a:t>
            </a:r>
          </a:p>
          <a:p>
            <a:pPr marL="0" indent="0"/>
            <a:r>
              <a:rPr lang="cs-CZ" altLang="cs-CZ" i="0" dirty="0">
                <a:solidFill>
                  <a:schemeClr val="tx1"/>
                </a:solidFill>
              </a:rPr>
              <a:t> Témata: systém péče o ohrožené děti a rodiny, systém prostupného bydlení, porozvodová situace, zapojení dětí do rozhodování, poradensko-psychologické služby, spolupráce s NNO</a:t>
            </a:r>
          </a:p>
          <a:p>
            <a:pPr marL="1257300" lvl="3" indent="0">
              <a:buNone/>
            </a:pPr>
            <a:r>
              <a:rPr lang="cs-CZ" altLang="cs-CZ" dirty="0">
                <a:solidFill>
                  <a:schemeClr val="tx1"/>
                </a:solidFill>
              </a:rPr>
              <a:t>(Poznatky se služební cesty jsou zapracovány do výstupů projektu)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8EE5D2-F20B-4F2A-89D9-BC6B3DB98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54">
            <a:off x="-181617" y="6668223"/>
            <a:ext cx="4147840" cy="311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27EF940-86A2-45B6-8FF1-0FAEC8916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43" y="1690020"/>
            <a:ext cx="11665296" cy="2209800"/>
          </a:xfrm>
        </p:spPr>
        <p:txBody>
          <a:bodyPr/>
          <a:lstStyle/>
          <a:p>
            <a:r>
              <a:rPr lang="cs-CZ" altLang="cs-CZ" sz="3600" b="1" i="0" kern="1200" dirty="0">
                <a:solidFill>
                  <a:schemeClr val="accent2"/>
                </a:solidFill>
                <a:ea typeface="+mn-ea"/>
              </a:rPr>
              <a:t>KA 03 Zpracování Analýzy systému péče o ohrožené děti a rodinu na území města Pardubic 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77F7FAF1-6457-4C1A-8716-6D8B741B2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048" y="3580656"/>
            <a:ext cx="100584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400" b="1" i="0" dirty="0">
                <a:solidFill>
                  <a:schemeClr val="tx1"/>
                </a:solidFill>
              </a:rPr>
              <a:t>listopad 2016 – červenec 2017</a:t>
            </a:r>
          </a:p>
          <a:p>
            <a:pPr marL="0" indent="0"/>
            <a:r>
              <a:rPr lang="cs-CZ" altLang="cs-CZ" sz="2400" i="0" dirty="0">
                <a:solidFill>
                  <a:schemeClr val="tx1"/>
                </a:solidFill>
              </a:rPr>
              <a:t> Míra ohroženosti dětí a rodin na území města Pardubic, výrazné problematické jevy</a:t>
            </a:r>
          </a:p>
          <a:p>
            <a:pPr marL="0" indent="0"/>
            <a:r>
              <a:rPr lang="cs-CZ" altLang="cs-CZ" sz="2400" i="0" dirty="0">
                <a:solidFill>
                  <a:schemeClr val="tx1"/>
                </a:solidFill>
              </a:rPr>
              <a:t> Vývoj a současné směřování systému péče o ohrožené děti s rodiny v Pardubicích</a:t>
            </a:r>
          </a:p>
          <a:p>
            <a:pPr marL="0" indent="0"/>
            <a:r>
              <a:rPr lang="cs-CZ" altLang="cs-CZ" sz="2400" i="0" dirty="0">
                <a:solidFill>
                  <a:schemeClr val="tx1"/>
                </a:solidFill>
              </a:rPr>
              <a:t> Vztah a spolupráce aktérů v síti služeb</a:t>
            </a:r>
          </a:p>
          <a:p>
            <a:pPr marL="0" indent="0"/>
            <a:r>
              <a:rPr lang="cs-CZ" altLang="cs-CZ" sz="2400" i="0" dirty="0">
                <a:solidFill>
                  <a:schemeClr val="tx1"/>
                </a:solidFill>
              </a:rPr>
              <a:t> Klíčoví aktéři sítě služeb na území města Pardubic</a:t>
            </a:r>
          </a:p>
          <a:p>
            <a:pPr marL="0" indent="0"/>
            <a:r>
              <a:rPr lang="cs-CZ" altLang="cs-CZ" sz="2400" i="0" dirty="0">
                <a:solidFill>
                  <a:schemeClr val="tx1"/>
                </a:solidFill>
              </a:rPr>
              <a:t> Shrnutí výstupů kazuistických setkání</a:t>
            </a:r>
          </a:p>
        </p:txBody>
      </p:sp>
      <p:pic>
        <p:nvPicPr>
          <p:cNvPr id="15362" name="Picture 2" descr="VÃ½sledek obrÃ¡zku pro dokument">
            <a:extLst>
              <a:ext uri="{FF2B5EF4-FFF2-40B4-BE49-F238E27FC236}">
                <a16:creationId xmlns:a16="http://schemas.microsoft.com/office/drawing/2014/main" id="{A7857082-7C45-43F0-91CB-04132948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" y="6388968"/>
            <a:ext cx="3363888" cy="33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p-prezentace-sablon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ka">
      <a:majorFont>
        <a:latin typeface="Trebuchet MS Italic"/>
        <a:ea typeface="ヒラギノ角ゴ ProN W3"/>
        <a:cs typeface="ヒラギノ角ゴ ProN W3"/>
      </a:majorFont>
      <a:minorFont>
        <a:latin typeface="Trebuchet MS Italic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ul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kp-prezentace-sablon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ka">
      <a:majorFont>
        <a:latin typeface="Trebuchet MS Italic"/>
        <a:ea typeface="ヒラギノ角ゴ ProN W3"/>
        <a:cs typeface="ヒラギノ角ゴ ProN W3"/>
      </a:majorFont>
      <a:minorFont>
        <a:latin typeface="Trebuchet MS Italic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ul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skp-prezentace-sablona</Template>
  <TotalTime>1645</TotalTime>
  <Pages>0</Pages>
  <Words>1922</Words>
  <Characters>0</Characters>
  <Application>Microsoft Office PowerPoint</Application>
  <PresentationFormat>Vlastní</PresentationFormat>
  <Lines>0</Lines>
  <Paragraphs>265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7" baseType="lpstr">
      <vt:lpstr>Arial</vt:lpstr>
      <vt:lpstr>Calibri</vt:lpstr>
      <vt:lpstr>FontAwesome</vt:lpstr>
      <vt:lpstr>Gill Sans</vt:lpstr>
      <vt:lpstr>Lato</vt:lpstr>
      <vt:lpstr>Trebuchet MS</vt:lpstr>
      <vt:lpstr>Trebuchet MS Bold Italic</vt:lpstr>
      <vt:lpstr>Trebuchet MS Italic</vt:lpstr>
      <vt:lpstr>Wingdings</vt:lpstr>
      <vt:lpstr>ヒラギノ角ゴ ProN W3</vt:lpstr>
      <vt:lpstr>skp-prezentace-sablona</vt:lpstr>
      <vt:lpstr>1_skp-prezentace-sablona</vt:lpstr>
      <vt:lpstr>  </vt:lpstr>
      <vt:lpstr>Prezentace aplikace PowerPoint</vt:lpstr>
      <vt:lpstr>O projektu</vt:lpstr>
      <vt:lpstr>Projektový tým</vt:lpstr>
      <vt:lpstr>Partneři projektu</vt:lpstr>
      <vt:lpstr>Aktivity projektu</vt:lpstr>
      <vt:lpstr>KA 01 Přípravná fáze projektu</vt:lpstr>
      <vt:lpstr>KA 02 Čerpání zkušeností u zahraničního partnera</vt:lpstr>
      <vt:lpstr>KA 03 Zpracování Analýzy systému péče o ohrožené děti a rodinu na území města Pardubic </vt:lpstr>
      <vt:lpstr>KA 04 Realizace kazuistických setkání</vt:lpstr>
      <vt:lpstr>KA 05 Realizace pracovního setkání zahraničního partnera v Pardubicích</vt:lpstr>
      <vt:lpstr>KA 06 Realizace metodických setkání</vt:lpstr>
      <vt:lpstr>KA 07 Zpracování Metodického manuálu – systémové řešení krizových situací</vt:lpstr>
      <vt:lpstr>KA 08 Uspořádání závěrečné konference projektu</vt:lpstr>
      <vt:lpstr>Kazuistická setkání – základní informace</vt:lpstr>
      <vt:lpstr>Kazuistická setkání – nejčastější účastníci</vt:lpstr>
      <vt:lpstr>Kazuistická setkání 1. Řešení rozvodové a porozvodové situace v rodinách s dítětem ohroženým danou situací</vt:lpstr>
      <vt:lpstr>Kazuistická setkání 2. Řešení dlouhodobě nevyhovující bytové situace u ohrožených rodin a dětí z hlediska interdisciplinární spolupráce</vt:lpstr>
      <vt:lpstr>Kazuistická setkání 3. Problematika absence vhodného trávení volného času u ohrožených rodin a dětí z hlediska interdisciplinární spolupráce</vt:lpstr>
      <vt:lpstr>Kazuistická setkání 4. Problematika absence vhodného trávení volného času u ohrožených rodin a dětí očima dobré praxe</vt:lpstr>
      <vt:lpstr>Kazuistická setkání 5. Problematika sociálně patologických jevů u dětí a mladistvých z hlediska interdisciplinární spolupráce</vt:lpstr>
      <vt:lpstr>Kazuistická setkání 6. Problematika interdisciplinární spolupráce (síťování) z hlediska péče o ohrožené děti a rodiny (kazuistický seminář se zahraničním partnerem)</vt:lpstr>
      <vt:lpstr>Kazuistická setkání – nejčastěji definované problémy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šablona pro prezentace</dc:title>
  <dc:creator>JardaV</dc:creator>
  <cp:lastModifiedBy>Tomáš Kratochvíl</cp:lastModifiedBy>
  <cp:revision>214</cp:revision>
  <dcterms:created xsi:type="dcterms:W3CDTF">2012-09-17T18:10:50Z</dcterms:created>
  <dcterms:modified xsi:type="dcterms:W3CDTF">2018-08-23T13:12:15Z</dcterms:modified>
</cp:coreProperties>
</file>